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331" r:id="rId3"/>
    <p:sldId id="322" r:id="rId4"/>
    <p:sldId id="325" r:id="rId5"/>
    <p:sldId id="323" r:id="rId6"/>
    <p:sldId id="298" r:id="rId7"/>
    <p:sldId id="263" r:id="rId8"/>
    <p:sldId id="321" r:id="rId9"/>
    <p:sldId id="297" r:id="rId10"/>
    <p:sldId id="284" r:id="rId11"/>
    <p:sldId id="285" r:id="rId12"/>
    <p:sldId id="277" r:id="rId13"/>
    <p:sldId id="278" r:id="rId14"/>
    <p:sldId id="267" r:id="rId15"/>
    <p:sldId id="270" r:id="rId16"/>
    <p:sldId id="281" r:id="rId17"/>
    <p:sldId id="266" r:id="rId18"/>
    <p:sldId id="296" r:id="rId19"/>
    <p:sldId id="283" r:id="rId20"/>
    <p:sldId id="286" r:id="rId21"/>
    <p:sldId id="311" r:id="rId22"/>
    <p:sldId id="312" r:id="rId23"/>
    <p:sldId id="313" r:id="rId24"/>
    <p:sldId id="314" r:id="rId25"/>
    <p:sldId id="315" r:id="rId26"/>
    <p:sldId id="316" r:id="rId27"/>
    <p:sldId id="317" r:id="rId28"/>
    <p:sldId id="318" r:id="rId29"/>
    <p:sldId id="319" r:id="rId30"/>
    <p:sldId id="320" r:id="rId31"/>
    <p:sldId id="280" r:id="rId32"/>
    <p:sldId id="271" r:id="rId33"/>
    <p:sldId id="306" r:id="rId34"/>
    <p:sldId id="304" r:id="rId35"/>
    <p:sldId id="301" r:id="rId36"/>
    <p:sldId id="326" r:id="rId37"/>
    <p:sldId id="327" r:id="rId38"/>
    <p:sldId id="328" r:id="rId39"/>
    <p:sldId id="329" r:id="rId40"/>
    <p:sldId id="330" r:id="rId41"/>
    <p:sldId id="333" r:id="rId42"/>
    <p:sldId id="288" r:id="rId43"/>
    <p:sldId id="289" r:id="rId44"/>
    <p:sldId id="291" r:id="rId45"/>
    <p:sldId id="292" r:id="rId46"/>
    <p:sldId id="293" r:id="rId47"/>
    <p:sldId id="264" r:id="rId48"/>
    <p:sldId id="332" r:id="rId49"/>
    <p:sldId id="265" r:id="rId50"/>
    <p:sldId id="324" r:id="rId5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70"/>
    <p:restoredTop sz="91387"/>
  </p:normalViewPr>
  <p:slideViewPr>
    <p:cSldViewPr snapToGrid="0" snapToObjects="1">
      <p:cViewPr varScale="1">
        <p:scale>
          <a:sx n="108" d="100"/>
          <a:sy n="108" d="100"/>
        </p:scale>
        <p:origin x="616" y="192"/>
      </p:cViewPr>
      <p:guideLst/>
    </p:cSldViewPr>
  </p:slideViewPr>
  <p:outlineViewPr>
    <p:cViewPr>
      <p:scale>
        <a:sx n="33" d="100"/>
        <a:sy n="33" d="100"/>
      </p:scale>
      <p:origin x="0" y="-364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75FCE-9C10-49DA-ACDF-515FC8D98FE0}" type="datetimeFigureOut">
              <a:rPr lang="nl-NL" smtClean="0"/>
              <a:t>09-12-18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E939C-5A6C-487B-B0AF-CF55DA0185CD}" type="slidenum">
              <a:rPr lang="nl-NL" smtClean="0"/>
              <a:t>‹nr.›</a:t>
            </a:fld>
            <a:endParaRPr lang="nl-NL"/>
          </a:p>
        </p:txBody>
      </p:sp>
    </p:spTree>
    <p:extLst>
      <p:ext uri="{BB962C8B-B14F-4D97-AF65-F5344CB8AC3E}">
        <p14:creationId xmlns:p14="http://schemas.microsoft.com/office/powerpoint/2010/main" val="185543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68DA2F5-21D6-4522-994B-4FECB9CB6DC1}" type="slidenum">
              <a:rPr lang="nl-NL" altLang="nl-NL"/>
              <a:pPr eaLnBrk="1" hangingPunct="1">
                <a:spcBef>
                  <a:spcPct val="0"/>
                </a:spcBef>
              </a:pPr>
              <a:t>2</a:t>
            </a:fld>
            <a:endParaRPr lang="nl-NL" altLang="nl-NL"/>
          </a:p>
        </p:txBody>
      </p:sp>
    </p:spTree>
    <p:extLst>
      <p:ext uri="{BB962C8B-B14F-4D97-AF65-F5344CB8AC3E}">
        <p14:creationId xmlns:p14="http://schemas.microsoft.com/office/powerpoint/2010/main" val="92929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endParaRPr lang="en-US"/>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p>
            <a:fld id="{58966078-AD26-424D-9DAC-FF0DB52FDE73}" type="datetimeFigureOut">
              <a:rPr lang="en-US" smtClean="0"/>
              <a:t>12/9/18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153691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58966078-AD26-424D-9DAC-FF0DB52FDE73}" type="datetimeFigureOut">
              <a:rPr lang="en-US" smtClean="0"/>
              <a:t>12/9/18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25236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endParaRPr lang="en-US"/>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58966078-AD26-424D-9DAC-FF0DB52FDE73}" type="datetimeFigureOut">
              <a:rPr lang="en-US" smtClean="0"/>
              <a:t>12/9/18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23736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en-US"/>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58966078-AD26-424D-9DAC-FF0DB52FDE73}" type="datetimeFigureOut">
              <a:rPr lang="en-US" smtClean="0"/>
              <a:t>12/9/18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208902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endParaRPr lang="en-US"/>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58966078-AD26-424D-9DAC-FF0DB52FDE73}" type="datetimeFigureOut">
              <a:rPr lang="en-US" smtClean="0"/>
              <a:t>12/9/18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95306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en-US"/>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fld id="{58966078-AD26-424D-9DAC-FF0DB52FDE73}" type="datetimeFigureOut">
              <a:rPr lang="en-US" smtClean="0"/>
              <a:t>12/9/18</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4076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endParaRPr lang="en-US"/>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fld id="{58966078-AD26-424D-9DAC-FF0DB52FDE73}" type="datetimeFigureOut">
              <a:rPr lang="en-US" smtClean="0"/>
              <a:t>12/9/18</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6089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en-US"/>
          </a:p>
        </p:txBody>
      </p:sp>
      <p:sp>
        <p:nvSpPr>
          <p:cNvPr id="3" name="Tijdelijke aanduiding voor datum 2"/>
          <p:cNvSpPr>
            <a:spLocks noGrp="1"/>
          </p:cNvSpPr>
          <p:nvPr>
            <p:ph type="dt" sz="half" idx="10"/>
          </p:nvPr>
        </p:nvSpPr>
        <p:spPr/>
        <p:txBody>
          <a:bodyPr/>
          <a:lstStyle/>
          <a:p>
            <a:fld id="{58966078-AD26-424D-9DAC-FF0DB52FDE73}" type="datetimeFigureOut">
              <a:rPr lang="en-US" smtClean="0"/>
              <a:t>12/9/18</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125425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8966078-AD26-424D-9DAC-FF0DB52FDE73}" type="datetimeFigureOut">
              <a:rPr lang="en-US" smtClean="0"/>
              <a:t>12/9/18</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4905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endParaRPr lang="en-US"/>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58966078-AD26-424D-9DAC-FF0DB52FDE73}" type="datetimeFigureOut">
              <a:rPr lang="en-US" smtClean="0"/>
              <a:t>12/9/18</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88311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endParaRPr lang="en-US"/>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58966078-AD26-424D-9DAC-FF0DB52FDE73}" type="datetimeFigureOut">
              <a:rPr lang="en-US" smtClean="0"/>
              <a:t>12/9/18</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FBA04B18-5289-DC4D-B01C-81585B6AD6A9}" type="slidenum">
              <a:rPr lang="en-US" smtClean="0"/>
              <a:t>‹nr.›</a:t>
            </a:fld>
            <a:endParaRPr lang="en-US"/>
          </a:p>
        </p:txBody>
      </p:sp>
    </p:spTree>
    <p:extLst>
      <p:ext uri="{BB962C8B-B14F-4D97-AF65-F5344CB8AC3E}">
        <p14:creationId xmlns:p14="http://schemas.microsoft.com/office/powerpoint/2010/main" val="11793613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endParaRPr lang="en-US"/>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66078-AD26-424D-9DAC-FF0DB52FDE73}" type="datetimeFigureOut">
              <a:rPr lang="en-US" smtClean="0"/>
              <a:t>12/9/18</a:t>
            </a:fld>
            <a:endParaRPr lang="en-US"/>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04B18-5289-DC4D-B01C-81585B6AD6A9}" type="slidenum">
              <a:rPr lang="en-US" smtClean="0"/>
              <a:t>‹nr.›</a:t>
            </a:fld>
            <a:endParaRPr lang="en-US"/>
          </a:p>
        </p:txBody>
      </p:sp>
    </p:spTree>
    <p:extLst>
      <p:ext uri="{BB962C8B-B14F-4D97-AF65-F5344CB8AC3E}">
        <p14:creationId xmlns:p14="http://schemas.microsoft.com/office/powerpoint/2010/main" val="1066102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noProof="0" dirty="0"/>
              <a:t>HOOFDBEHANDELAARSCHAP</a:t>
            </a:r>
            <a:br>
              <a:rPr lang="nl-NL" noProof="0" dirty="0"/>
            </a:br>
            <a:r>
              <a:rPr lang="nl-NL" noProof="0" dirty="0"/>
              <a:t>IN DAGBEHANDELING</a:t>
            </a:r>
            <a:br>
              <a:rPr lang="nl-NL" noProof="0" dirty="0"/>
            </a:br>
            <a:r>
              <a:rPr lang="nl-NL" sz="2200" i="1" noProof="0" dirty="0"/>
              <a:t>Het voorbeeld van de geopereerde patiënt</a:t>
            </a:r>
          </a:p>
        </p:txBody>
      </p:sp>
      <p:sp>
        <p:nvSpPr>
          <p:cNvPr id="3" name="Ondertitel 2"/>
          <p:cNvSpPr>
            <a:spLocks noGrp="1"/>
          </p:cNvSpPr>
          <p:nvPr>
            <p:ph type="subTitle" idx="1"/>
          </p:nvPr>
        </p:nvSpPr>
        <p:spPr/>
        <p:txBody>
          <a:bodyPr>
            <a:normAutofit/>
          </a:bodyPr>
          <a:lstStyle/>
          <a:p>
            <a:r>
              <a:rPr lang="nl-NL" sz="1400" i="1" noProof="0" dirty="0"/>
              <a:t>Xavier Falieres</a:t>
            </a:r>
          </a:p>
          <a:p>
            <a:r>
              <a:rPr lang="nl-NL" sz="1400" i="1" noProof="0" dirty="0"/>
              <a:t>Anesthesioloog. Albert Schweitzer Ziekenhuis - Dordrecht</a:t>
            </a:r>
          </a:p>
          <a:p>
            <a:r>
              <a:rPr lang="nl-NL" sz="1400" i="1" noProof="0" dirty="0"/>
              <a:t>Voorzitter NVDK</a:t>
            </a:r>
          </a:p>
          <a:p>
            <a:r>
              <a:rPr lang="nl-NL" sz="1400" i="1" noProof="0" dirty="0"/>
              <a:t>Universitair docent University of medicine Yangon - Myanmar</a:t>
            </a:r>
          </a:p>
          <a:p>
            <a:endParaRPr lang="nl-NL" sz="1400" i="1" noProof="0" dirty="0"/>
          </a:p>
        </p:txBody>
      </p:sp>
    </p:spTree>
    <p:extLst>
      <p:ext uri="{BB962C8B-B14F-4D97-AF65-F5344CB8AC3E}">
        <p14:creationId xmlns:p14="http://schemas.microsoft.com/office/powerpoint/2010/main" val="107479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365126"/>
            <a:ext cx="10515600" cy="496266"/>
          </a:xfrm>
        </p:spPr>
        <p:txBody>
          <a:bodyPr>
            <a:normAutofit fontScale="90000"/>
          </a:bodyPr>
          <a:lstStyle/>
          <a:p>
            <a:r>
              <a:rPr lang="nl-NL" sz="4800" dirty="0"/>
              <a:t>WAAROM EEN HOOFDBEHANDELAAR?</a:t>
            </a:r>
            <a:endParaRPr lang="nl-NL" sz="4800" noProof="0" dirty="0"/>
          </a:p>
        </p:txBody>
      </p:sp>
      <p:sp>
        <p:nvSpPr>
          <p:cNvPr id="2" name="Tijdelijke aanduiding voor inhoud 1"/>
          <p:cNvSpPr>
            <a:spLocks noGrp="1"/>
          </p:cNvSpPr>
          <p:nvPr>
            <p:ph idx="1"/>
          </p:nvPr>
        </p:nvSpPr>
        <p:spPr>
          <a:xfrm>
            <a:off x="838200" y="1139687"/>
            <a:ext cx="10515600" cy="5037276"/>
          </a:xfrm>
        </p:spPr>
        <p:txBody>
          <a:bodyPr>
            <a:normAutofit fontScale="92500" lnSpcReduction="10000"/>
          </a:bodyPr>
          <a:lstStyle/>
          <a:p>
            <a:r>
              <a:rPr lang="nl-NL" dirty="0"/>
              <a:t>Op steeds grotere schaal samengewerkt met meerdere hulpverleners betrokken: ketenzorg en multidisciplinaire samenwerking.</a:t>
            </a:r>
          </a:p>
          <a:p>
            <a:r>
              <a:rPr lang="nl-NL" dirty="0"/>
              <a:t>Sub-specialiseren van medisch specialisten</a:t>
            </a:r>
          </a:p>
          <a:p>
            <a:r>
              <a:rPr lang="nl-NL" dirty="0"/>
              <a:t>Taakherschikking</a:t>
            </a:r>
          </a:p>
          <a:p>
            <a:r>
              <a:rPr lang="nl-NL" dirty="0"/>
              <a:t>Kwaliteit en effectiviteit moeten gewaarborgd worden. </a:t>
            </a:r>
          </a:p>
          <a:p>
            <a:r>
              <a:rPr lang="nl-NL" dirty="0"/>
              <a:t>Elke individuele patiënt moet weten wie de betrokken zorgverleners zijn.</a:t>
            </a:r>
          </a:p>
          <a:p>
            <a:r>
              <a:rPr lang="nl-NL" dirty="0"/>
              <a:t>De rolverdeling van alle betrokken medisch specialisten en de bijbehorende verantwoordelijkheden en bevoegdheden moet duidelijk zijn.</a:t>
            </a:r>
          </a:p>
          <a:p>
            <a:r>
              <a:rPr lang="nl-NL" dirty="0"/>
              <a:t>Een duidelijke gezamenlijke systematische aanpak en heldere regie van de noodzakelijke zorg is essentieel voor de kwaliteit van zorg voor de patiënt. </a:t>
            </a:r>
          </a:p>
          <a:p>
            <a:pPr marL="0" indent="0" algn="ctr">
              <a:buNone/>
            </a:pPr>
            <a:r>
              <a:rPr lang="nl-NL" b="1" dirty="0"/>
              <a:t>Om deze redenen is het noodzakelijk om een hoofdbehandelaar te benoemen tijdens de behandeling van de patiënt.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6960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3721100" y="2904689"/>
            <a:ext cx="2959100" cy="9969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t>Hoofdbehandelaar</a:t>
            </a:r>
          </a:p>
        </p:txBody>
      </p:sp>
      <p:sp>
        <p:nvSpPr>
          <p:cNvPr id="8" name="Rechthoek 7"/>
          <p:cNvSpPr/>
          <p:nvPr/>
        </p:nvSpPr>
        <p:spPr>
          <a:xfrm>
            <a:off x="6292850" y="552070"/>
            <a:ext cx="2374900" cy="41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Zorgcoördinator </a:t>
            </a:r>
          </a:p>
        </p:txBody>
      </p:sp>
      <p:sp>
        <p:nvSpPr>
          <p:cNvPr id="9" name="Rechthoek 8"/>
          <p:cNvSpPr/>
          <p:nvPr/>
        </p:nvSpPr>
        <p:spPr>
          <a:xfrm>
            <a:off x="558800" y="2355061"/>
            <a:ext cx="2374900" cy="41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Medebehandelaar </a:t>
            </a:r>
          </a:p>
        </p:txBody>
      </p:sp>
      <p:sp>
        <p:nvSpPr>
          <p:cNvPr id="10" name="Rechthoek 9"/>
          <p:cNvSpPr/>
          <p:nvPr/>
        </p:nvSpPr>
        <p:spPr>
          <a:xfrm>
            <a:off x="1860550" y="5546500"/>
            <a:ext cx="2374900" cy="41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Verpleging</a:t>
            </a:r>
          </a:p>
        </p:txBody>
      </p:sp>
      <p:sp>
        <p:nvSpPr>
          <p:cNvPr id="11" name="Rechthoek 10"/>
          <p:cNvSpPr/>
          <p:nvPr/>
        </p:nvSpPr>
        <p:spPr>
          <a:xfrm>
            <a:off x="7480300" y="3044389"/>
            <a:ext cx="2374900" cy="41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Consulent </a:t>
            </a:r>
          </a:p>
        </p:txBody>
      </p:sp>
      <p:sp>
        <p:nvSpPr>
          <p:cNvPr id="12" name="Rechthoek 11"/>
          <p:cNvSpPr/>
          <p:nvPr/>
        </p:nvSpPr>
        <p:spPr>
          <a:xfrm>
            <a:off x="1746250" y="546595"/>
            <a:ext cx="2374900" cy="41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Aanspreekpunt</a:t>
            </a:r>
          </a:p>
        </p:txBody>
      </p:sp>
      <p:sp>
        <p:nvSpPr>
          <p:cNvPr id="13" name="Rechthoek 12"/>
          <p:cNvSpPr/>
          <p:nvPr/>
        </p:nvSpPr>
        <p:spPr>
          <a:xfrm>
            <a:off x="7232650" y="5546500"/>
            <a:ext cx="2374900" cy="41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Waarnemer </a:t>
            </a:r>
          </a:p>
        </p:txBody>
      </p:sp>
      <p:sp>
        <p:nvSpPr>
          <p:cNvPr id="15" name="Rechthoek 14"/>
          <p:cNvSpPr/>
          <p:nvPr/>
        </p:nvSpPr>
        <p:spPr>
          <a:xfrm>
            <a:off x="558800" y="3747166"/>
            <a:ext cx="2374900" cy="41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AIOS /ANIOS</a:t>
            </a:r>
          </a:p>
        </p:txBody>
      </p:sp>
      <p:cxnSp>
        <p:nvCxnSpPr>
          <p:cNvPr id="28" name="Rechte verbindingslijn met pijl 27"/>
          <p:cNvCxnSpPr/>
          <p:nvPr/>
        </p:nvCxnSpPr>
        <p:spPr>
          <a:xfrm>
            <a:off x="2857500" y="962956"/>
            <a:ext cx="1787525" cy="1941733"/>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p:nvPr/>
        </p:nvCxnSpPr>
        <p:spPr>
          <a:xfrm>
            <a:off x="2898775" y="2571997"/>
            <a:ext cx="898525" cy="38220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stCxn id="8" idx="2"/>
          </p:cNvCxnSpPr>
          <p:nvPr/>
        </p:nvCxnSpPr>
        <p:spPr>
          <a:xfrm flipH="1">
            <a:off x="6064251" y="968431"/>
            <a:ext cx="1416049" cy="1936258"/>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p:nvPr/>
        </p:nvCxnSpPr>
        <p:spPr>
          <a:xfrm>
            <a:off x="5832475" y="3916994"/>
            <a:ext cx="2320925" cy="1629506"/>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p:cNvCxnSpPr>
            <a:endCxn id="10" idx="0"/>
          </p:cNvCxnSpPr>
          <p:nvPr/>
        </p:nvCxnSpPr>
        <p:spPr>
          <a:xfrm flipH="1">
            <a:off x="3048000" y="3885860"/>
            <a:ext cx="1597025" cy="166064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p:nvPr/>
        </p:nvCxnSpPr>
        <p:spPr>
          <a:xfrm flipV="1">
            <a:off x="2909887" y="3613899"/>
            <a:ext cx="887413" cy="409359"/>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a:endCxn id="11" idx="1"/>
          </p:cNvCxnSpPr>
          <p:nvPr/>
        </p:nvCxnSpPr>
        <p:spPr>
          <a:xfrm flipV="1">
            <a:off x="6623050" y="3252570"/>
            <a:ext cx="857250" cy="206416"/>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557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850900"/>
            <a:ext cx="10515600" cy="5326063"/>
          </a:xfrm>
        </p:spPr>
        <p:txBody>
          <a:bodyPr>
            <a:normAutofit/>
          </a:bodyPr>
          <a:lstStyle/>
          <a:p>
            <a:r>
              <a:rPr lang="nl-NL" b="1" i="1" u="sng" dirty="0"/>
              <a:t>2006.</a:t>
            </a:r>
            <a:r>
              <a:rPr lang="nl-NL" dirty="0"/>
              <a:t> Onderzoek Inspectie voor de Gezondheidzorg een onderzoek naar het hoofdbehandelaarschap ziekenhuizen. 	Hoofdbehandelaarschap onvoldoende geregeld.</a:t>
            </a:r>
          </a:p>
          <a:p>
            <a:endParaRPr lang="nl-NL" dirty="0"/>
          </a:p>
          <a:p>
            <a:pPr marL="0" indent="0" algn="ctr">
              <a:buNone/>
            </a:pPr>
            <a:r>
              <a:rPr lang="nl-NL" b="1" dirty="0"/>
              <a:t>‘</a:t>
            </a:r>
            <a:r>
              <a:rPr lang="nl-NL" b="1" i="1" dirty="0"/>
              <a:t>Wat houdt het begrip hoofdbehandelaarschap in en welke taken brengt dit met zich mee voor de hoofdbehandelaar?’ </a:t>
            </a:r>
            <a:endParaRPr lang="nl-NL" b="1" dirty="0"/>
          </a:p>
          <a:p>
            <a:endParaRPr lang="nl-NL" dirty="0"/>
          </a:p>
          <a:p>
            <a:r>
              <a:rPr lang="nl-NL" b="1" i="1" u="sng" dirty="0"/>
              <a:t>2010.</a:t>
            </a:r>
            <a:r>
              <a:rPr lang="nl-NL" dirty="0"/>
              <a:t> De Koninklijke Nederlandse Maatschappij tot bevordering der Geneeskunst (KNMG) publiceert de handreiking ”Verantwoordelijkheidsverdeling voor samenwerking in de zorg”.</a:t>
            </a:r>
          </a:p>
          <a:p>
            <a:endParaRPr lang="nl-NL" dirty="0"/>
          </a:p>
          <a:p>
            <a:endParaRPr lang="nl-NL" dirty="0"/>
          </a:p>
          <a:p>
            <a:endParaRPr lang="nl-NL" dirty="0"/>
          </a:p>
        </p:txBody>
      </p:sp>
    </p:spTree>
    <p:extLst>
      <p:ext uri="{BB962C8B-B14F-4D97-AF65-F5344CB8AC3E}">
        <p14:creationId xmlns:p14="http://schemas.microsoft.com/office/powerpoint/2010/main" val="130158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0" y="0"/>
            <a:ext cx="8508795" cy="6858000"/>
          </a:xfrm>
          <a:prstGeom prst="rect">
            <a:avLst/>
          </a:prstGeom>
        </p:spPr>
      </p:pic>
    </p:spTree>
    <p:extLst>
      <p:ext uri="{BB962C8B-B14F-4D97-AF65-F5344CB8AC3E}">
        <p14:creationId xmlns:p14="http://schemas.microsoft.com/office/powerpoint/2010/main" val="64929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300" y="0"/>
            <a:ext cx="4846211" cy="6858000"/>
          </a:xfrm>
          <a:prstGeom prst="rect">
            <a:avLst/>
          </a:prstGeom>
        </p:spPr>
      </p:pic>
    </p:spTree>
    <p:extLst>
      <p:ext uri="{BB962C8B-B14F-4D97-AF65-F5344CB8AC3E}">
        <p14:creationId xmlns:p14="http://schemas.microsoft.com/office/powerpoint/2010/main" val="183422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27075"/>
          </a:xfrm>
        </p:spPr>
        <p:txBody>
          <a:bodyPr/>
          <a:lstStyle/>
          <a:p>
            <a:pPr algn="ctr"/>
            <a:r>
              <a:rPr lang="nl-NL" dirty="0"/>
              <a:t>DOELEN</a:t>
            </a:r>
          </a:p>
        </p:txBody>
      </p:sp>
      <p:sp>
        <p:nvSpPr>
          <p:cNvPr id="3" name="Tijdelijke aanduiding voor inhoud 2"/>
          <p:cNvSpPr>
            <a:spLocks noGrp="1"/>
          </p:cNvSpPr>
          <p:nvPr>
            <p:ph idx="1"/>
          </p:nvPr>
        </p:nvSpPr>
        <p:spPr>
          <a:xfrm>
            <a:off x="838200" y="1092200"/>
            <a:ext cx="10515600" cy="5084763"/>
          </a:xfrm>
        </p:spPr>
        <p:txBody>
          <a:bodyPr>
            <a:normAutofit fontScale="92500" lnSpcReduction="10000"/>
          </a:bodyPr>
          <a:lstStyle/>
          <a:p>
            <a:pPr marL="0" indent="0" algn="ctr">
              <a:buNone/>
            </a:pPr>
            <a:r>
              <a:rPr lang="nl-NL" dirty="0"/>
              <a:t>Heldere afspraken over de verantwoordelijkheden bij de samenwerking in het zorgproces </a:t>
            </a:r>
          </a:p>
          <a:p>
            <a:pPr marL="0" indent="0" algn="ctr">
              <a:buNone/>
            </a:pPr>
            <a:r>
              <a:rPr lang="nl-NL" dirty="0"/>
              <a:t>+ </a:t>
            </a:r>
          </a:p>
          <a:p>
            <a:pPr marL="0" indent="0" algn="ctr">
              <a:buNone/>
            </a:pPr>
            <a:r>
              <a:rPr lang="nl-NL" dirty="0"/>
              <a:t>vastleggen van samenwerkingsverbanden zullen </a:t>
            </a:r>
          </a:p>
          <a:p>
            <a:pPr marL="0" indent="0" algn="ctr">
              <a:buNone/>
            </a:pPr>
            <a:r>
              <a:rPr lang="nl-NL" dirty="0"/>
              <a:t>= </a:t>
            </a:r>
          </a:p>
          <a:p>
            <a:pPr marL="0" indent="0" algn="ctr">
              <a:buNone/>
            </a:pPr>
            <a:r>
              <a:rPr lang="nl-NL" b="1" dirty="0"/>
              <a:t>de beste zorg voor de patiënt</a:t>
            </a:r>
            <a:endParaRPr lang="nl-NL" dirty="0"/>
          </a:p>
          <a:p>
            <a:pPr marL="0" indent="0" algn="ctr">
              <a:buNone/>
            </a:pPr>
            <a:endParaRPr lang="nl-NL" dirty="0"/>
          </a:p>
          <a:p>
            <a:r>
              <a:rPr lang="nl-NL" dirty="0"/>
              <a:t>In ieder ziekenhuis kunnen vakgroepen aanvullende regelingen treffen (“maatvoering” ), of onderling dan wel met andere zorgverleners afspraken maken over de verantwoordelijkheden bij samenwerking in het zorgproces.</a:t>
            </a:r>
          </a:p>
          <a:p>
            <a:pPr marL="0" indent="0" algn="ctr">
              <a:buNone/>
            </a:pPr>
            <a:r>
              <a:rPr lang="nl-NL" dirty="0"/>
              <a:t> </a:t>
            </a:r>
            <a:r>
              <a:rPr lang="nl-NL" b="1" dirty="0"/>
              <a:t>Deze regelingen dienen altijd transparant en voor de hele organisatie kenbaar en beschikbaar te zijn. </a:t>
            </a:r>
          </a:p>
          <a:p>
            <a:endParaRPr lang="nl-NL" dirty="0"/>
          </a:p>
        </p:txBody>
      </p:sp>
    </p:spTree>
    <p:extLst>
      <p:ext uri="{BB962C8B-B14F-4D97-AF65-F5344CB8AC3E}">
        <p14:creationId xmlns:p14="http://schemas.microsoft.com/office/powerpoint/2010/main" val="161108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DE UITZONDERING VAN UMC’s</a:t>
            </a:r>
          </a:p>
        </p:txBody>
      </p:sp>
      <p:sp>
        <p:nvSpPr>
          <p:cNvPr id="3" name="Tijdelijke aanduiding voor inhoud 2"/>
          <p:cNvSpPr>
            <a:spLocks noGrp="1"/>
          </p:cNvSpPr>
          <p:nvPr>
            <p:ph idx="1"/>
          </p:nvPr>
        </p:nvSpPr>
        <p:spPr/>
        <p:txBody>
          <a:bodyPr/>
          <a:lstStyle/>
          <a:p>
            <a:r>
              <a:rPr lang="nl-NL" dirty="0"/>
              <a:t>De handreiking van de Nederlandse Federatie van Universitair Medisch Centra (NFU) werkt in gering mate de KNMG Handreiking uit.</a:t>
            </a:r>
          </a:p>
          <a:p>
            <a:endParaRPr lang="nl-NL" dirty="0"/>
          </a:p>
          <a:p>
            <a:r>
              <a:rPr lang="nl-NL" dirty="0"/>
              <a:t>DE NFU hanteert specifieke richtlijnen die worden benoemd tot ”goede voorbeelden van verantwoordelijkheidsverdeling in UMC’s”. </a:t>
            </a:r>
          </a:p>
          <a:p>
            <a:endParaRPr lang="nl-NL" dirty="0"/>
          </a:p>
          <a:p>
            <a:endParaRPr lang="nl-NL" dirty="0"/>
          </a:p>
          <a:p>
            <a:endParaRPr lang="nl-NL" dirty="0"/>
          </a:p>
        </p:txBody>
      </p:sp>
    </p:spTree>
    <p:extLst>
      <p:ext uri="{BB962C8B-B14F-4D97-AF65-F5344CB8AC3E}">
        <p14:creationId xmlns:p14="http://schemas.microsoft.com/office/powerpoint/2010/main" val="163859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365126"/>
            <a:ext cx="10515600" cy="573338"/>
          </a:xfrm>
        </p:spPr>
        <p:txBody>
          <a:bodyPr>
            <a:normAutofit fontScale="90000"/>
          </a:bodyPr>
          <a:lstStyle/>
          <a:p>
            <a:pPr algn="ctr"/>
            <a:r>
              <a:rPr lang="nl-NL" noProof="0" dirty="0"/>
              <a:t>Samenvattend</a:t>
            </a:r>
            <a:br>
              <a:rPr lang="nl-NL" noProof="0" dirty="0"/>
            </a:br>
            <a:r>
              <a:rPr lang="nl-NL" noProof="0" dirty="0"/>
              <a:t> </a:t>
            </a:r>
          </a:p>
        </p:txBody>
      </p:sp>
      <p:sp>
        <p:nvSpPr>
          <p:cNvPr id="5" name="Tijdelijke aanduiding voor inhoud 4"/>
          <p:cNvSpPr>
            <a:spLocks noGrp="1"/>
          </p:cNvSpPr>
          <p:nvPr>
            <p:ph idx="1"/>
          </p:nvPr>
        </p:nvSpPr>
        <p:spPr>
          <a:xfrm>
            <a:off x="838200" y="938463"/>
            <a:ext cx="10515600" cy="5238500"/>
          </a:xfrm>
        </p:spPr>
        <p:txBody>
          <a:bodyPr>
            <a:normAutofit/>
          </a:bodyPr>
          <a:lstStyle/>
          <a:p>
            <a:r>
              <a:rPr lang="nl-NL" noProof="0" dirty="0"/>
              <a:t>In januari 2010 heeft de KNMG de handreiking “Verantwoordelijkheidsverdeling bij samenwerking in de zorg” gepubliceerd. De handreiking bevat 13 aandachtspunten. Centraal staat aandachtspunt 1, dat bepaalt dat voor de patiënt altijd duidelijk moet zijn: </a:t>
            </a:r>
          </a:p>
          <a:p>
            <a:pPr lvl="1"/>
            <a:r>
              <a:rPr lang="nl-NL" noProof="0" dirty="0"/>
              <a:t> wie de inhoudelijke (eind)verantwoordelijkheid draagt; </a:t>
            </a:r>
          </a:p>
          <a:p>
            <a:pPr lvl="1"/>
            <a:r>
              <a:rPr lang="nl-NL" dirty="0"/>
              <a:t> </a:t>
            </a:r>
            <a:r>
              <a:rPr lang="nl-NL" noProof="0" dirty="0"/>
              <a:t>wie het aanspreekpunt is voor vragen; </a:t>
            </a:r>
          </a:p>
          <a:p>
            <a:pPr lvl="1"/>
            <a:r>
              <a:rPr lang="nl-NL" dirty="0"/>
              <a:t> </a:t>
            </a:r>
            <a:r>
              <a:rPr lang="nl-NL" noProof="0" dirty="0"/>
              <a:t>wie de zorgverlening coördineert. </a:t>
            </a:r>
          </a:p>
          <a:p>
            <a:r>
              <a:rPr lang="nl-NL" noProof="0" dirty="0"/>
              <a:t> </a:t>
            </a:r>
            <a:r>
              <a:rPr lang="nl-NL" dirty="0"/>
              <a:t>Daarnaast is het onduidelijk welke gevolgen het voor de hulpverlener heeft indien de hulpverlener als hoofdbehandelaar wordt aangemerkt. </a:t>
            </a:r>
          </a:p>
          <a:p>
            <a:r>
              <a:rPr lang="nl-NL" noProof="0" dirty="0"/>
              <a:t>UMC’s hanteren eigen richtlijnen</a:t>
            </a:r>
          </a:p>
          <a:p>
            <a:endParaRPr lang="nl-NL" noProof="0" dirty="0"/>
          </a:p>
        </p:txBody>
      </p:sp>
    </p:spTree>
    <p:extLst>
      <p:ext uri="{BB962C8B-B14F-4D97-AF65-F5344CB8AC3E}">
        <p14:creationId xmlns:p14="http://schemas.microsoft.com/office/powerpoint/2010/main" val="43044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Hoofdbehandelaar / Medebehandelaar / Consulent</a:t>
            </a:r>
          </a:p>
        </p:txBody>
      </p:sp>
      <p:sp>
        <p:nvSpPr>
          <p:cNvPr id="3" name="Tijdelijke aanduiding voor inhoud 2"/>
          <p:cNvSpPr>
            <a:spLocks noGrp="1"/>
          </p:cNvSpPr>
          <p:nvPr>
            <p:ph idx="1"/>
          </p:nvPr>
        </p:nvSpPr>
        <p:spPr/>
        <p:txBody>
          <a:bodyPr/>
          <a:lstStyle/>
          <a:p>
            <a:r>
              <a:rPr lang="nl-NL" dirty="0"/>
              <a:t>Vanuit handreiking KNMG: </a:t>
            </a:r>
          </a:p>
          <a:p>
            <a:pPr lvl="1"/>
            <a:r>
              <a:rPr lang="nl-NL" dirty="0"/>
              <a:t>Met name in ziekenhuizen wordt een onderscheid gemaakt tussen hoofdbehandelaar, medebehandelaar en consulent. Veel ziekenhuisregelingen definiëren deze begrippen. In het kader van deze Handreiking wordt daarvan afgezien. Definities leiden niet noodzakelijkerwijs tot een heldere rolverdeling hoofdbehandelaar, medebehandelaar en consulent. Van belang is dat tussen deze betrokkenen duidelijke afspraken worden gemaakt over wie waarvoor verantwoordelijk is.</a:t>
            </a:r>
          </a:p>
          <a:p>
            <a:r>
              <a:rPr lang="nl-NL" dirty="0"/>
              <a:t>Vanuit NFU richtlijn: de 3 rollen in taken / bevoegdheden en verantwoordelijkheden is precies gedefinieerd.</a:t>
            </a:r>
          </a:p>
          <a:p>
            <a:r>
              <a:rPr lang="nl-NL" dirty="0"/>
              <a:t>Vanuit </a:t>
            </a:r>
            <a:r>
              <a:rPr lang="nl-NL" dirty="0" err="1"/>
              <a:t>IGJ</a:t>
            </a:r>
            <a:r>
              <a:rPr lang="nl-NL" dirty="0"/>
              <a:t>: moet worden gedefinieerd. </a:t>
            </a:r>
          </a:p>
        </p:txBody>
      </p:sp>
    </p:spTree>
    <p:extLst>
      <p:ext uri="{BB962C8B-B14F-4D97-AF65-F5344CB8AC3E}">
        <p14:creationId xmlns:p14="http://schemas.microsoft.com/office/powerpoint/2010/main" val="172025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900" y="381167"/>
            <a:ext cx="11518900" cy="1325563"/>
          </a:xfrm>
        </p:spPr>
        <p:txBody>
          <a:bodyPr/>
          <a:lstStyle/>
          <a:p>
            <a:pPr algn="ctr"/>
            <a:r>
              <a:rPr lang="nl-NL" dirty="0"/>
              <a:t>Uitspraak Centraal Tuchtcollege 03 februari 2015</a:t>
            </a:r>
          </a:p>
        </p:txBody>
      </p:sp>
      <p:sp>
        <p:nvSpPr>
          <p:cNvPr id="3" name="Tijdelijke aanduiding voor inhoud 2"/>
          <p:cNvSpPr>
            <a:spLocks noGrp="1"/>
          </p:cNvSpPr>
          <p:nvPr>
            <p:ph idx="1"/>
          </p:nvPr>
        </p:nvSpPr>
        <p:spPr/>
        <p:txBody>
          <a:bodyPr/>
          <a:lstStyle/>
          <a:p>
            <a:r>
              <a:rPr lang="nl-NL" dirty="0"/>
              <a:t>Onduidelijkheid over de vraag welke hulpverlener als hoofdbehandelaar moet optreden.</a:t>
            </a:r>
          </a:p>
          <a:p>
            <a:r>
              <a:rPr lang="nl-NL" dirty="0"/>
              <a:t>Onduidelijkheid bij de patiënt wie diens aanspreekpunt is. Daarnaast bleek dat door de verschillende hulpverleners op dezelfde afdeling, de zorg voor de patiënt was gefragmenteerd.</a:t>
            </a:r>
          </a:p>
          <a:p>
            <a:pPr marL="0" indent="0" algn="ctr">
              <a:buNone/>
            </a:pPr>
            <a:endParaRPr lang="nl-NL" dirty="0"/>
          </a:p>
          <a:p>
            <a:pPr marL="0" indent="0" algn="ctr">
              <a:buNone/>
            </a:pPr>
            <a:r>
              <a:rPr lang="nl-NL" b="1" dirty="0"/>
              <a:t>De inspectie voor de Gezondheidszorg (</a:t>
            </a:r>
            <a:r>
              <a:rPr lang="nl-NL" b="1" dirty="0" err="1"/>
              <a:t>IGJ</a:t>
            </a:r>
            <a:r>
              <a:rPr lang="nl-NL" b="1" dirty="0"/>
              <a:t>) heeft naar aanleiding van de onduidelijkheden </a:t>
            </a:r>
            <a:r>
              <a:rPr lang="nl-NL" b="1" u="sng" dirty="0"/>
              <a:t>10 minimumeisen </a:t>
            </a:r>
            <a:r>
              <a:rPr lang="nl-NL" b="1" dirty="0"/>
              <a:t>aan een verantwoorde regeling voor de samenwerking tussen medisch specialisten gesteld </a:t>
            </a:r>
          </a:p>
          <a:p>
            <a:endParaRPr lang="nl-NL" b="1" dirty="0"/>
          </a:p>
        </p:txBody>
      </p:sp>
    </p:spTree>
    <p:extLst>
      <p:ext uri="{BB962C8B-B14F-4D97-AF65-F5344CB8AC3E}">
        <p14:creationId xmlns:p14="http://schemas.microsoft.com/office/powerpoint/2010/main" val="56107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3716718340"/>
              </p:ext>
            </p:extLst>
          </p:nvPr>
        </p:nvGraphicFramePr>
        <p:xfrm>
          <a:off x="2143125" y="1600200"/>
          <a:ext cx="7905750" cy="2451900"/>
        </p:xfrm>
        <a:graphic>
          <a:graphicData uri="http://schemas.openxmlformats.org/drawingml/2006/table">
            <a:tbl>
              <a:tblPr firstRow="1" firstCol="1" bandRow="1">
                <a:tableStyleId>{2D5ABB26-0587-4C30-8999-92F81FD0307C}</a:tableStyleId>
              </a:tblPr>
              <a:tblGrid>
                <a:gridCol w="4273636">
                  <a:extLst>
                    <a:ext uri="{9D8B030D-6E8A-4147-A177-3AD203B41FA5}">
                      <a16:colId xmlns:a16="http://schemas.microsoft.com/office/drawing/2014/main" xmlns="" val="20000"/>
                    </a:ext>
                  </a:extLst>
                </a:gridCol>
                <a:gridCol w="3632114">
                  <a:extLst>
                    <a:ext uri="{9D8B030D-6E8A-4147-A177-3AD203B41FA5}">
                      <a16:colId xmlns:a16="http://schemas.microsoft.com/office/drawing/2014/main" xmlns="" val="20001"/>
                    </a:ext>
                  </a:extLst>
                </a:gridCol>
              </a:tblGrid>
              <a:tr h="2451900">
                <a:tc>
                  <a:txBody>
                    <a:bodyPr/>
                    <a:lstStyle/>
                    <a:p>
                      <a:pPr marL="342900" lvl="0" indent="-342900">
                        <a:spcAft>
                          <a:spcPts val="0"/>
                        </a:spcAft>
                        <a:buFont typeface="Symbol"/>
                        <a:buChar char=""/>
                      </a:pPr>
                      <a:r>
                        <a:rPr lang="nl-NL" sz="1900" dirty="0">
                          <a:effectLst/>
                        </a:rPr>
                        <a:t>Sponsoring of onderzoeksgeld</a:t>
                      </a:r>
                      <a:endParaRPr lang="nl-NL" sz="1000" dirty="0">
                        <a:effectLst/>
                      </a:endParaRPr>
                    </a:p>
                    <a:p>
                      <a:pPr marL="342900" lvl="0" indent="-342900">
                        <a:spcAft>
                          <a:spcPts val="0"/>
                        </a:spcAft>
                        <a:buFont typeface="Symbol"/>
                        <a:buChar char=""/>
                      </a:pPr>
                      <a:r>
                        <a:rPr lang="nl-NL" sz="1900" dirty="0">
                          <a:effectLst/>
                        </a:rPr>
                        <a:t>Honorarium of andere (financiële) vergoeding</a:t>
                      </a:r>
                      <a:endParaRPr lang="nl-NL" sz="1000" baseline="0" dirty="0">
                        <a:effectLst/>
                      </a:endParaRPr>
                    </a:p>
                    <a:p>
                      <a:pPr marL="342900" lvl="0" indent="-342900">
                        <a:spcAft>
                          <a:spcPts val="0"/>
                        </a:spcAft>
                        <a:buFont typeface="Symbol"/>
                        <a:buChar char=""/>
                      </a:pPr>
                      <a:r>
                        <a:rPr lang="nl-NL" sz="1900" dirty="0">
                          <a:effectLst/>
                        </a:rPr>
                        <a:t>Aandeelhouder</a:t>
                      </a:r>
                      <a:endParaRPr lang="nl-NL" sz="1000" dirty="0">
                        <a:effectLst/>
                      </a:endParaRPr>
                    </a:p>
                    <a:p>
                      <a:pPr marL="342900" lvl="0" indent="-342900">
                        <a:spcAft>
                          <a:spcPts val="0"/>
                        </a:spcAft>
                        <a:buFont typeface="Symbol"/>
                        <a:buChar char=""/>
                      </a:pPr>
                      <a:r>
                        <a:rPr lang="nl-NL" sz="1900" dirty="0">
                          <a:effectLst/>
                        </a:rPr>
                        <a:t>Andere relatie, namelijk …</a:t>
                      </a:r>
                      <a:endParaRPr lang="nl-NL" sz="1000" dirty="0">
                        <a:effectLst/>
                        <a:latin typeface="Calibri"/>
                        <a:ea typeface="Calibri"/>
                        <a:cs typeface="Times New Roman"/>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nl-NL" sz="1000" dirty="0">
                        <a:effectLst/>
                      </a:endParaRPr>
                    </a:p>
                    <a:p>
                      <a:pPr algn="ctr">
                        <a:spcAft>
                          <a:spcPts val="0"/>
                        </a:spcAft>
                      </a:pPr>
                      <a:endParaRPr lang="nl-NL" sz="1900" dirty="0">
                        <a:effectLst/>
                        <a:sym typeface="Symbol"/>
                      </a:endParaRPr>
                    </a:p>
                    <a:p>
                      <a:pPr algn="ctr">
                        <a:spcAft>
                          <a:spcPts val="0"/>
                        </a:spcAft>
                      </a:pPr>
                      <a:endParaRPr lang="nl-NL" sz="1900" dirty="0">
                        <a:effectLst/>
                        <a:sym typeface="Symbol"/>
                      </a:endParaRPr>
                    </a:p>
                    <a:p>
                      <a:pPr algn="ctr">
                        <a:spcAft>
                          <a:spcPts val="0"/>
                        </a:spcAft>
                      </a:pPr>
                      <a:r>
                        <a:rPr lang="nl-NL" sz="4000" dirty="0">
                          <a:effectLst/>
                          <a:sym typeface="Symbol"/>
                        </a:rPr>
                        <a:t>Geen</a:t>
                      </a:r>
                      <a:endParaRPr lang="nl-NL" sz="4000" dirty="0">
                        <a:effectLst/>
                        <a:latin typeface="Calibri"/>
                        <a:ea typeface="Calibri"/>
                        <a:cs typeface="Times New Roman"/>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60294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5350" y="2794000"/>
            <a:ext cx="10515600" cy="1392238"/>
          </a:xfrm>
          <a:ln w="38100"/>
        </p:spPr>
        <p:style>
          <a:lnRef idx="2">
            <a:schemeClr val="dk1"/>
          </a:lnRef>
          <a:fillRef idx="1">
            <a:schemeClr val="lt1"/>
          </a:fillRef>
          <a:effectRef idx="0">
            <a:schemeClr val="dk1"/>
          </a:effectRef>
          <a:fontRef idx="minor">
            <a:schemeClr val="dk1"/>
          </a:fontRef>
        </p:style>
        <p:txBody>
          <a:bodyPr>
            <a:noAutofit/>
          </a:bodyPr>
          <a:lstStyle/>
          <a:p>
            <a:pPr algn="ctr"/>
            <a:r>
              <a:rPr lang="nl-NL" sz="6000" b="1" dirty="0"/>
              <a:t>De 10 minimumeisen van de </a:t>
            </a:r>
            <a:r>
              <a:rPr lang="nl-NL" sz="6000" b="1" dirty="0" err="1"/>
              <a:t>IGJ</a:t>
            </a:r>
            <a:endParaRPr lang="nl-NL" sz="6000" b="1" dirty="0"/>
          </a:p>
        </p:txBody>
      </p:sp>
    </p:spTree>
    <p:extLst>
      <p:ext uri="{BB962C8B-B14F-4D97-AF65-F5344CB8AC3E}">
        <p14:creationId xmlns:p14="http://schemas.microsoft.com/office/powerpoint/2010/main" val="594728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023257" y="3105835"/>
            <a:ext cx="9633857" cy="523220"/>
          </a:xfrm>
          <a:prstGeom prst="rect">
            <a:avLst/>
          </a:prstGeom>
        </p:spPr>
        <p:txBody>
          <a:bodyPr wrap="square">
            <a:spAutoFit/>
          </a:bodyPr>
          <a:lstStyle/>
          <a:p>
            <a:r>
              <a:rPr lang="nl-NL" sz="2800" dirty="0"/>
              <a:t>1 - De hoofdbehandelaar moet altijd een medisch specialist zijn.</a:t>
            </a:r>
          </a:p>
        </p:txBody>
      </p:sp>
    </p:spTree>
    <p:extLst>
      <p:ext uri="{BB962C8B-B14F-4D97-AF65-F5344CB8AC3E}">
        <p14:creationId xmlns:p14="http://schemas.microsoft.com/office/powerpoint/2010/main" val="1459367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72886" y="3105835"/>
            <a:ext cx="11005457" cy="954107"/>
          </a:xfrm>
          <a:prstGeom prst="rect">
            <a:avLst/>
          </a:prstGeom>
        </p:spPr>
        <p:txBody>
          <a:bodyPr wrap="square">
            <a:spAutoFit/>
          </a:bodyPr>
          <a:lstStyle/>
          <a:p>
            <a:r>
              <a:rPr lang="nl-NL" sz="2800" dirty="0"/>
              <a:t>2 -Iedere opgenomen patiënt heeft een bij naam bekende medisch specialist als hoofdbehandelaar.</a:t>
            </a:r>
          </a:p>
        </p:txBody>
      </p:sp>
    </p:spTree>
    <p:extLst>
      <p:ext uri="{BB962C8B-B14F-4D97-AF65-F5344CB8AC3E}">
        <p14:creationId xmlns:p14="http://schemas.microsoft.com/office/powerpoint/2010/main" val="197321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09600" y="2967335"/>
            <a:ext cx="11342914" cy="1384995"/>
          </a:xfrm>
          <a:prstGeom prst="rect">
            <a:avLst/>
          </a:prstGeom>
        </p:spPr>
        <p:txBody>
          <a:bodyPr wrap="square">
            <a:spAutoFit/>
          </a:bodyPr>
          <a:lstStyle/>
          <a:p>
            <a:r>
              <a:rPr lang="nl-NL" sz="2800" dirty="0"/>
              <a:t>3 - Voor een goede samenwerking moeten de onder supervisie gestelde personen voldoende op opleidingsfase en ervaring op elkaar worden afgestemd.</a:t>
            </a:r>
          </a:p>
        </p:txBody>
      </p:sp>
    </p:spTree>
    <p:extLst>
      <p:ext uri="{BB962C8B-B14F-4D97-AF65-F5344CB8AC3E}">
        <p14:creationId xmlns:p14="http://schemas.microsoft.com/office/powerpoint/2010/main" val="187057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55171" y="2982247"/>
            <a:ext cx="10929257" cy="954107"/>
          </a:xfrm>
          <a:prstGeom prst="rect">
            <a:avLst/>
          </a:prstGeom>
        </p:spPr>
        <p:txBody>
          <a:bodyPr wrap="square">
            <a:spAutoFit/>
          </a:bodyPr>
          <a:lstStyle/>
          <a:p>
            <a:r>
              <a:rPr lang="nl-NL" sz="2800" dirty="0"/>
              <a:t>4- Er moet sprake zijn van een heldere besluitvorming binnen het overleg van samenwerkende hulpverleners.</a:t>
            </a:r>
          </a:p>
        </p:txBody>
      </p:sp>
    </p:spTree>
    <p:extLst>
      <p:ext uri="{BB962C8B-B14F-4D97-AF65-F5344CB8AC3E}">
        <p14:creationId xmlns:p14="http://schemas.microsoft.com/office/powerpoint/2010/main" val="1566226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805542" y="3004019"/>
            <a:ext cx="10940143" cy="954107"/>
          </a:xfrm>
          <a:prstGeom prst="rect">
            <a:avLst/>
          </a:prstGeom>
        </p:spPr>
        <p:txBody>
          <a:bodyPr wrap="square">
            <a:spAutoFit/>
          </a:bodyPr>
          <a:lstStyle/>
          <a:p>
            <a:r>
              <a:rPr lang="nl-NL" sz="2800" dirty="0"/>
              <a:t>5- Er moet sprake zijn van eenduidige afspraken over termijnen waarbinnen consulten worden uitgevoerd.</a:t>
            </a:r>
          </a:p>
        </p:txBody>
      </p:sp>
    </p:spTree>
    <p:extLst>
      <p:ext uri="{BB962C8B-B14F-4D97-AF65-F5344CB8AC3E}">
        <p14:creationId xmlns:p14="http://schemas.microsoft.com/office/powerpoint/2010/main" val="1516561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57200" y="2960476"/>
            <a:ext cx="11070771" cy="954107"/>
          </a:xfrm>
          <a:prstGeom prst="rect">
            <a:avLst/>
          </a:prstGeom>
        </p:spPr>
        <p:txBody>
          <a:bodyPr wrap="square">
            <a:spAutoFit/>
          </a:bodyPr>
          <a:lstStyle/>
          <a:p>
            <a:r>
              <a:rPr lang="nl-NL" sz="2800" dirty="0"/>
              <a:t>6 - Er moet een beschrijving aanwezig zijn van hoe hulpverleners handelen bij verschil van inzicht betreffende de patiënt en diens behandeling.</a:t>
            </a:r>
          </a:p>
        </p:txBody>
      </p:sp>
    </p:spTree>
    <p:extLst>
      <p:ext uri="{BB962C8B-B14F-4D97-AF65-F5344CB8AC3E}">
        <p14:creationId xmlns:p14="http://schemas.microsoft.com/office/powerpoint/2010/main" val="1486891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729343" y="2666562"/>
            <a:ext cx="11462657" cy="1384995"/>
          </a:xfrm>
          <a:prstGeom prst="rect">
            <a:avLst/>
          </a:prstGeom>
        </p:spPr>
        <p:txBody>
          <a:bodyPr wrap="square">
            <a:spAutoFit/>
          </a:bodyPr>
          <a:lstStyle/>
          <a:p>
            <a:r>
              <a:rPr lang="nl-NL" sz="2800" dirty="0"/>
              <a:t>7 - Er moet een heldere communicatie worden gerealiseerd indien de medebehandeling (behandeling door een andere hulpverlener dan de hoofdbehandelaar) wordt </a:t>
            </a:r>
            <a:r>
              <a:rPr lang="nl-NL" sz="2800"/>
              <a:t>beëindigd.</a:t>
            </a:r>
            <a:endParaRPr lang="nl-NL" sz="2800" dirty="0"/>
          </a:p>
        </p:txBody>
      </p:sp>
    </p:spTree>
    <p:extLst>
      <p:ext uri="{BB962C8B-B14F-4D97-AF65-F5344CB8AC3E}">
        <p14:creationId xmlns:p14="http://schemas.microsoft.com/office/powerpoint/2010/main" val="289608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001486" y="3178191"/>
            <a:ext cx="11027227" cy="954107"/>
          </a:xfrm>
          <a:prstGeom prst="rect">
            <a:avLst/>
          </a:prstGeom>
        </p:spPr>
        <p:txBody>
          <a:bodyPr wrap="square">
            <a:spAutoFit/>
          </a:bodyPr>
          <a:lstStyle/>
          <a:p>
            <a:r>
              <a:rPr lang="nl-NL" sz="2800" dirty="0"/>
              <a:t>8 - Er dienen duidelijke instructies aanwezig te zijn betreffende de overdracht van verantwoordelijkheden.</a:t>
            </a:r>
          </a:p>
        </p:txBody>
      </p:sp>
    </p:spTree>
    <p:extLst>
      <p:ext uri="{BB962C8B-B14F-4D97-AF65-F5344CB8AC3E}">
        <p14:creationId xmlns:p14="http://schemas.microsoft.com/office/powerpoint/2010/main" val="1614990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66057" y="2993133"/>
            <a:ext cx="11223172" cy="1384995"/>
          </a:xfrm>
          <a:prstGeom prst="rect">
            <a:avLst/>
          </a:prstGeom>
        </p:spPr>
        <p:txBody>
          <a:bodyPr wrap="square">
            <a:spAutoFit/>
          </a:bodyPr>
          <a:lstStyle/>
          <a:p>
            <a:r>
              <a:rPr lang="nl-NL" sz="2800" dirty="0"/>
              <a:t>9 - Er dienen regels opgesteld te worden betreffende de verplichting om in het dossier van de patiënt op te nemen wie betrokken is bij de behandeling en wat deze hulpverleners voor taak hebben.</a:t>
            </a:r>
          </a:p>
        </p:txBody>
      </p:sp>
    </p:spTree>
    <p:extLst>
      <p:ext uri="{BB962C8B-B14F-4D97-AF65-F5344CB8AC3E}">
        <p14:creationId xmlns:p14="http://schemas.microsoft.com/office/powerpoint/2010/main" val="205494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143" y="365125"/>
            <a:ext cx="11081657" cy="1325563"/>
          </a:xfrm>
        </p:spPr>
        <p:txBody>
          <a:bodyPr/>
          <a:lstStyle/>
          <a:p>
            <a:r>
              <a:rPr lang="nl-NL" dirty="0"/>
              <a:t>Een liesbreuk in dagbehandeling: een voorbeeld</a:t>
            </a:r>
          </a:p>
        </p:txBody>
      </p:sp>
      <p:sp>
        <p:nvSpPr>
          <p:cNvPr id="3" name="Tijdelijke aanduiding voor inhoud 2"/>
          <p:cNvSpPr>
            <a:spLocks noGrp="1"/>
          </p:cNvSpPr>
          <p:nvPr>
            <p:ph idx="1"/>
          </p:nvPr>
        </p:nvSpPr>
        <p:spPr>
          <a:xfrm>
            <a:off x="838200" y="1524000"/>
            <a:ext cx="10515600" cy="4652963"/>
          </a:xfrm>
        </p:spPr>
        <p:txBody>
          <a:bodyPr>
            <a:normAutofit fontScale="92500" lnSpcReduction="10000"/>
          </a:bodyPr>
          <a:lstStyle/>
          <a:p>
            <a:r>
              <a:rPr lang="nl-NL" dirty="0"/>
              <a:t>Diagnose: huisarts</a:t>
            </a:r>
          </a:p>
          <a:p>
            <a:r>
              <a:rPr lang="nl-NL" dirty="0"/>
              <a:t>Operatie indicatie: AIOS / physician assistant</a:t>
            </a:r>
          </a:p>
          <a:p>
            <a:r>
              <a:rPr lang="nl-NL" dirty="0" err="1"/>
              <a:t>Preop</a:t>
            </a:r>
            <a:r>
              <a:rPr lang="nl-NL" dirty="0"/>
              <a:t> screening door POS medewerker</a:t>
            </a:r>
          </a:p>
          <a:p>
            <a:r>
              <a:rPr lang="nl-NL" dirty="0"/>
              <a:t>Intake door intakeverpleegkundige</a:t>
            </a:r>
          </a:p>
          <a:p>
            <a:r>
              <a:rPr lang="nl-NL" dirty="0"/>
              <a:t>Opname in dagbehandeling bevestigd</a:t>
            </a:r>
          </a:p>
          <a:p>
            <a:r>
              <a:rPr lang="nl-NL" dirty="0"/>
              <a:t>Moet door chirurg X worden geopereerd, </a:t>
            </a:r>
            <a:r>
              <a:rPr lang="nl-NL" dirty="0" err="1"/>
              <a:t>scopische</a:t>
            </a:r>
            <a:r>
              <a:rPr lang="nl-NL" dirty="0"/>
              <a:t> operatie</a:t>
            </a:r>
          </a:p>
          <a:p>
            <a:r>
              <a:rPr lang="nl-NL" dirty="0"/>
              <a:t>Dag van operatie: opname, checks conform stopmomenten</a:t>
            </a:r>
          </a:p>
          <a:p>
            <a:r>
              <a:rPr lang="nl-NL" dirty="0"/>
              <a:t>Op OK: chirurg X steeds bezig op een andere locatie, chirurg Y komt opereren, doet geen </a:t>
            </a:r>
            <a:r>
              <a:rPr lang="nl-NL" dirty="0" err="1"/>
              <a:t>scopische</a:t>
            </a:r>
            <a:r>
              <a:rPr lang="nl-NL" dirty="0"/>
              <a:t> liesbreuk, wordt </a:t>
            </a:r>
            <a:r>
              <a:rPr lang="nl-NL" dirty="0" err="1"/>
              <a:t>tomisch</a:t>
            </a:r>
            <a:r>
              <a:rPr lang="nl-NL" dirty="0"/>
              <a:t>, patiënt akkoord</a:t>
            </a:r>
          </a:p>
          <a:p>
            <a:r>
              <a:rPr lang="nl-NL" dirty="0"/>
              <a:t>Terug naar verpleegafdeling, ontslag volgens protocol,……….</a:t>
            </a:r>
          </a:p>
          <a:p>
            <a:endParaRPr lang="nl-NL" dirty="0"/>
          </a:p>
          <a:p>
            <a:endParaRPr lang="nl-NL" dirty="0"/>
          </a:p>
        </p:txBody>
      </p:sp>
    </p:spTree>
    <p:extLst>
      <p:ext uri="{BB962C8B-B14F-4D97-AF65-F5344CB8AC3E}">
        <p14:creationId xmlns:p14="http://schemas.microsoft.com/office/powerpoint/2010/main" val="142305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81000" y="2884276"/>
            <a:ext cx="11517086" cy="954107"/>
          </a:xfrm>
          <a:prstGeom prst="rect">
            <a:avLst/>
          </a:prstGeom>
        </p:spPr>
        <p:txBody>
          <a:bodyPr wrap="square">
            <a:spAutoFit/>
          </a:bodyPr>
          <a:lstStyle/>
          <a:p>
            <a:r>
              <a:rPr lang="nl-NL" sz="2800" dirty="0"/>
              <a:t>10 - Ten slotte moeten er afspraken worden gemaakt over de manier van het geven van adviezen</a:t>
            </a:r>
            <a:r>
              <a:rPr lang="nl-NL" sz="2800"/>
              <a:t>. </a:t>
            </a:r>
            <a:endParaRPr lang="nl-NL" sz="2800" dirty="0"/>
          </a:p>
        </p:txBody>
      </p:sp>
    </p:spTree>
    <p:extLst>
      <p:ext uri="{BB962C8B-B14F-4D97-AF65-F5344CB8AC3E}">
        <p14:creationId xmlns:p14="http://schemas.microsoft.com/office/powerpoint/2010/main" val="1194975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Verantwoordelijkheden en bevoegdheden</a:t>
            </a:r>
          </a:p>
        </p:txBody>
      </p:sp>
      <p:sp>
        <p:nvSpPr>
          <p:cNvPr id="3" name="Tijdelijke aanduiding voor inhoud 2"/>
          <p:cNvSpPr>
            <a:spLocks noGrp="1"/>
          </p:cNvSpPr>
          <p:nvPr>
            <p:ph idx="1"/>
          </p:nvPr>
        </p:nvSpPr>
        <p:spPr/>
        <p:txBody>
          <a:bodyPr>
            <a:normAutofit/>
          </a:bodyPr>
          <a:lstStyle/>
          <a:p>
            <a:r>
              <a:rPr lang="nl-NL" dirty="0"/>
              <a:t>Hoofdbehandelaar (Meerdere hoofdbehandelaars per patiënt</a:t>
            </a:r>
            <a:r>
              <a:rPr lang="nl-NL" dirty="0" smtClean="0"/>
              <a:t>?)</a:t>
            </a:r>
          </a:p>
          <a:p>
            <a:r>
              <a:rPr lang="nl-NL" dirty="0"/>
              <a:t>Zorgcoördinator </a:t>
            </a:r>
          </a:p>
          <a:p>
            <a:r>
              <a:rPr lang="nl-NL" dirty="0"/>
              <a:t>Medebehandelaar </a:t>
            </a:r>
            <a:endParaRPr lang="nl-NL" dirty="0" smtClean="0"/>
          </a:p>
          <a:p>
            <a:r>
              <a:rPr lang="nl-NL" dirty="0" smtClean="0"/>
              <a:t>Verpleging</a:t>
            </a:r>
            <a:endParaRPr lang="nl-NL" dirty="0"/>
          </a:p>
          <a:p>
            <a:r>
              <a:rPr lang="nl-NL" dirty="0"/>
              <a:t>Aanspreekpunt </a:t>
            </a:r>
          </a:p>
          <a:p>
            <a:r>
              <a:rPr lang="nl-NL" dirty="0" smtClean="0"/>
              <a:t>Consulent </a:t>
            </a:r>
            <a:endParaRPr lang="nl-NL" dirty="0"/>
          </a:p>
          <a:p>
            <a:r>
              <a:rPr lang="nl-NL" dirty="0"/>
              <a:t>Waarnemer </a:t>
            </a:r>
          </a:p>
          <a:p>
            <a:r>
              <a:rPr lang="nl-NL" dirty="0"/>
              <a:t>AIOS /ANIOS</a:t>
            </a:r>
          </a:p>
          <a:p>
            <a:endParaRPr lang="nl-NL" dirty="0"/>
          </a:p>
        </p:txBody>
      </p:sp>
    </p:spTree>
    <p:extLst>
      <p:ext uri="{BB962C8B-B14F-4D97-AF65-F5344CB8AC3E}">
        <p14:creationId xmlns:p14="http://schemas.microsoft.com/office/powerpoint/2010/main" val="1967603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365125"/>
            <a:ext cx="11518900" cy="904875"/>
          </a:xfrm>
        </p:spPr>
        <p:txBody>
          <a:bodyPr>
            <a:normAutofit/>
          </a:bodyPr>
          <a:lstStyle/>
          <a:p>
            <a:r>
              <a:rPr lang="nl-NL" sz="3600" dirty="0"/>
              <a:t>Verantwoordelijkheden en bevoegdheden hoofdbehandelaar </a:t>
            </a:r>
          </a:p>
        </p:txBody>
      </p:sp>
      <p:sp>
        <p:nvSpPr>
          <p:cNvPr id="3" name="Tijdelijke aanduiding voor inhoud 2"/>
          <p:cNvSpPr>
            <a:spLocks noGrp="1"/>
          </p:cNvSpPr>
          <p:nvPr>
            <p:ph idx="1"/>
          </p:nvPr>
        </p:nvSpPr>
        <p:spPr>
          <a:xfrm>
            <a:off x="431800" y="1447800"/>
            <a:ext cx="11303000" cy="4729163"/>
          </a:xfrm>
        </p:spPr>
        <p:txBody>
          <a:bodyPr>
            <a:normAutofit fontScale="92500" lnSpcReduction="20000"/>
          </a:bodyPr>
          <a:lstStyle/>
          <a:p>
            <a:r>
              <a:rPr lang="nl-NL" dirty="0"/>
              <a:t>De hoofdbehandelaar is eindverantwoordelijk voor de gehele medische behandeling van een patiënt. (KNMG 1) </a:t>
            </a:r>
          </a:p>
          <a:p>
            <a:r>
              <a:rPr lang="nl-NL" dirty="0"/>
              <a:t>Hij /zij coördineert alle medische zorg. (KNMG 1) </a:t>
            </a:r>
          </a:p>
          <a:p>
            <a:r>
              <a:rPr lang="nl-NL" dirty="0"/>
              <a:t>Het is belangrijk dat men zich realiseert dat er zowel sprake is van een zorgketen: de hoofdbehandelaar is (slechts) een belangrijke schakel.</a:t>
            </a:r>
          </a:p>
          <a:p>
            <a:r>
              <a:rPr lang="nl-NL" dirty="0"/>
              <a:t>Schriftelijke communicatie aan de voor/ en aan de achterzijde borgen dat verantwoordelijkheid geschakeld is.</a:t>
            </a:r>
          </a:p>
          <a:p>
            <a:r>
              <a:rPr lang="nl-NL" dirty="0"/>
              <a:t>Betracht openheid naar de patiënt over incidenten </a:t>
            </a:r>
            <a:r>
              <a:rPr lang="nl-NL" dirty="0" smtClean="0"/>
              <a:t>(</a:t>
            </a:r>
            <a:r>
              <a:rPr lang="nl-NL" dirty="0" smtClean="0"/>
              <a:t>inclusief</a:t>
            </a:r>
            <a:r>
              <a:rPr lang="nl-NL" dirty="0" smtClean="0"/>
              <a:t> </a:t>
            </a:r>
            <a:r>
              <a:rPr lang="nl-NL" dirty="0"/>
              <a:t>fouten); (KNMG 13) </a:t>
            </a:r>
          </a:p>
          <a:p>
            <a:r>
              <a:rPr lang="nl-NL" dirty="0"/>
              <a:t>Meldt incidenten op een binnen de eenheid afgesproken centraal punt (SAVE-team). (KNMG 13) </a:t>
            </a:r>
          </a:p>
          <a:p>
            <a:r>
              <a:rPr lang="nl-NL" dirty="0"/>
              <a:t>Spreekt een aan de samenwerking deelnemende zorgverlener, die in zijn of in de ogen van meer collega’s niet voldoet aan de normen van verantwoorde zorg hierop aan. (KNMG 13, kwaliteitskader </a:t>
            </a:r>
            <a:r>
              <a:rPr lang="nl-NL" dirty="0" err="1"/>
              <a:t>med</a:t>
            </a:r>
            <a:r>
              <a:rPr lang="nl-NL" dirty="0"/>
              <a:t> </a:t>
            </a:r>
            <a:r>
              <a:rPr lang="nl-NL" dirty="0" err="1"/>
              <a:t>spec</a:t>
            </a:r>
            <a:r>
              <a:rPr lang="nl-NL" dirty="0"/>
              <a:t> KNMG). </a:t>
            </a:r>
          </a:p>
        </p:txBody>
      </p:sp>
    </p:spTree>
    <p:extLst>
      <p:ext uri="{BB962C8B-B14F-4D97-AF65-F5344CB8AC3E}">
        <p14:creationId xmlns:p14="http://schemas.microsoft.com/office/powerpoint/2010/main" val="1666859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211012"/>
          </a:xfrm>
        </p:spPr>
        <p:txBody>
          <a:bodyPr>
            <a:normAutofit fontScale="90000"/>
          </a:bodyPr>
          <a:lstStyle/>
          <a:p>
            <a:pPr algn="ctr"/>
            <a:r>
              <a:rPr lang="nl-NL" dirty="0"/>
              <a:t>MEERDERE HOOFDBEHANDELAARS? </a:t>
            </a:r>
            <a:br>
              <a:rPr lang="nl-NL" dirty="0"/>
            </a:br>
            <a:endParaRPr lang="nl-NL" dirty="0"/>
          </a:p>
        </p:txBody>
      </p:sp>
      <p:sp>
        <p:nvSpPr>
          <p:cNvPr id="3" name="Tijdelijke aanduiding voor inhoud 2"/>
          <p:cNvSpPr>
            <a:spLocks noGrp="1"/>
          </p:cNvSpPr>
          <p:nvPr>
            <p:ph idx="1"/>
          </p:nvPr>
        </p:nvSpPr>
        <p:spPr>
          <a:xfrm>
            <a:off x="838200" y="1155032"/>
            <a:ext cx="10515600" cy="5021931"/>
          </a:xfrm>
        </p:spPr>
        <p:txBody>
          <a:bodyPr>
            <a:normAutofit fontScale="92500"/>
          </a:bodyPr>
          <a:lstStyle/>
          <a:p>
            <a:r>
              <a:rPr lang="nl-NL" dirty="0"/>
              <a:t>Wanneer er bij een patiënt sprake is van twee of meer los van elkaar staande ziektebeelden is het mogelijk dat een patiënt twee of meer hoofdbehandelaars heeft. </a:t>
            </a:r>
          </a:p>
          <a:p>
            <a:endParaRPr lang="nl-NL" dirty="0"/>
          </a:p>
          <a:p>
            <a:r>
              <a:rPr lang="nl-NL" dirty="0"/>
              <a:t>Op de OK kunnen meerdere medisch specialisten hoofdbehandelaar zijn: Operateur / Anesthesioloog  (NFU richtlijn):</a:t>
            </a:r>
          </a:p>
          <a:p>
            <a:pPr lvl="1"/>
            <a:r>
              <a:rPr lang="nl-NL" dirty="0"/>
              <a:t>De operateur als hoofdbehandelaar voor de indicatiestelling, informatievoorziening aan de patiënt, uitvoering van de ingreep en postoperatieve zorg. </a:t>
            </a:r>
          </a:p>
          <a:p>
            <a:pPr lvl="1"/>
            <a:r>
              <a:rPr lang="nl-NL" dirty="0"/>
              <a:t>De anesthesioloog op de OK als hoofdbehandelaar voor de peroperatieve voorbereiding, preoperatieve zorg en postoperatieve bewaking op de verkoeverkamer, indien het betrekking heeft op de deskundigheid van de anesthesioloog. </a:t>
            </a:r>
          </a:p>
          <a:p>
            <a:r>
              <a:rPr lang="nl-NL" dirty="0"/>
              <a:t>Bij alle andere ziekenhuizen is de anesthesioloog medebehandelaar.</a:t>
            </a:r>
          </a:p>
          <a:p>
            <a:endParaRPr lang="nl-NL" dirty="0"/>
          </a:p>
        </p:txBody>
      </p:sp>
    </p:spTree>
    <p:extLst>
      <p:ext uri="{BB962C8B-B14F-4D97-AF65-F5344CB8AC3E}">
        <p14:creationId xmlns:p14="http://schemas.microsoft.com/office/powerpoint/2010/main" val="1699276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021305"/>
            <a:ext cx="10515600" cy="2821657"/>
          </a:xfrm>
        </p:spPr>
        <p:txBody>
          <a:bodyPr>
            <a:normAutofit fontScale="90000"/>
          </a:bodyPr>
          <a:lstStyle/>
          <a:p>
            <a:r>
              <a:rPr lang="nl-NL" dirty="0"/>
              <a:t>De andere taken  kunnen worden gedelegeerd aan de zorgcoördinator en aanspreekpunt.</a:t>
            </a:r>
            <a:br>
              <a:rPr lang="nl-NL" dirty="0"/>
            </a:br>
            <a:r>
              <a:rPr lang="nl-NL" dirty="0"/>
              <a:t/>
            </a:r>
            <a:br>
              <a:rPr lang="nl-NL" dirty="0"/>
            </a:br>
            <a:endParaRPr lang="nl-NL" dirty="0"/>
          </a:p>
        </p:txBody>
      </p:sp>
    </p:spTree>
    <p:extLst>
      <p:ext uri="{BB962C8B-B14F-4D97-AF65-F5344CB8AC3E}">
        <p14:creationId xmlns:p14="http://schemas.microsoft.com/office/powerpoint/2010/main" val="982308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3800" dirty="0"/>
              <a:t>Het risico van delegeren</a:t>
            </a:r>
          </a:p>
        </p:txBody>
      </p:sp>
      <p:sp>
        <p:nvSpPr>
          <p:cNvPr id="4" name="Tijdelijke aanduiding voor inhoud 3"/>
          <p:cNvSpPr>
            <a:spLocks noGrp="1"/>
          </p:cNvSpPr>
          <p:nvPr>
            <p:ph idx="1"/>
          </p:nvPr>
        </p:nvSpPr>
        <p:spPr/>
        <p:txBody>
          <a:bodyPr/>
          <a:lstStyle/>
          <a:p>
            <a:r>
              <a:rPr lang="nl-NL" dirty="0"/>
              <a:t>Naarmate het aantal betrokken zorgverleners groeit, nemen de risico’s van lacunes, tegenstrijdigheden en ontijdigheid toe. </a:t>
            </a:r>
          </a:p>
          <a:p>
            <a:r>
              <a:rPr lang="nl-NL" dirty="0"/>
              <a:t>Voor de patiënt is het beter om de taken zorgcoördinatie, aanspreekpunt en inhoudelijke eindverantwoordelijkheid in één hand te houden.</a:t>
            </a:r>
          </a:p>
          <a:p>
            <a:r>
              <a:rPr lang="nl-NL" dirty="0"/>
              <a:t>Op enig moment dient de patiënt op de hoogte te worden gesteld welke zorgverlener in welke rol optreedt. </a:t>
            </a:r>
            <a:br>
              <a:rPr lang="nl-NL" dirty="0"/>
            </a:br>
            <a:endParaRPr lang="nl-NL" dirty="0"/>
          </a:p>
          <a:p>
            <a:endParaRPr lang="nl-NL" dirty="0"/>
          </a:p>
        </p:txBody>
      </p:sp>
    </p:spTree>
    <p:extLst>
      <p:ext uri="{BB962C8B-B14F-4D97-AF65-F5344CB8AC3E}">
        <p14:creationId xmlns:p14="http://schemas.microsoft.com/office/powerpoint/2010/main" val="3998949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9173" y="2313195"/>
            <a:ext cx="10515600" cy="1325563"/>
          </a:xfrm>
        </p:spPr>
        <p:txBody>
          <a:bodyPr/>
          <a:lstStyle/>
          <a:p>
            <a:pPr algn="ctr"/>
            <a:r>
              <a:rPr lang="nl-NL" dirty="0"/>
              <a:t>De medebehandelaar</a:t>
            </a:r>
            <a:br>
              <a:rPr lang="nl-NL" dirty="0"/>
            </a:br>
            <a:r>
              <a:rPr lang="nl-NL" dirty="0"/>
              <a:t>(meestal op OK = de anesthesioloog)</a:t>
            </a:r>
          </a:p>
        </p:txBody>
      </p:sp>
    </p:spTree>
    <p:extLst>
      <p:ext uri="{BB962C8B-B14F-4D97-AF65-F5344CB8AC3E}">
        <p14:creationId xmlns:p14="http://schemas.microsoft.com/office/powerpoint/2010/main" val="1720823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453022"/>
          </a:xfrm>
        </p:spPr>
        <p:txBody>
          <a:bodyPr>
            <a:noAutofit/>
          </a:bodyPr>
          <a:lstStyle/>
          <a:p>
            <a:pPr algn="ctr"/>
            <a:r>
              <a:rPr lang="nl-NL" sz="3200" dirty="0"/>
              <a:t>Verantwoordelijkheden en bevoegdheden medebehandelaar </a:t>
            </a:r>
          </a:p>
        </p:txBody>
      </p:sp>
      <p:sp>
        <p:nvSpPr>
          <p:cNvPr id="3" name="Tijdelijke aanduiding voor inhoud 2"/>
          <p:cNvSpPr>
            <a:spLocks noGrp="1"/>
          </p:cNvSpPr>
          <p:nvPr>
            <p:ph idx="1"/>
          </p:nvPr>
        </p:nvSpPr>
        <p:spPr>
          <a:xfrm>
            <a:off x="838200" y="938463"/>
            <a:ext cx="10515600" cy="5238500"/>
          </a:xfrm>
        </p:spPr>
        <p:txBody>
          <a:bodyPr>
            <a:normAutofit lnSpcReduction="10000"/>
          </a:bodyPr>
          <a:lstStyle/>
          <a:p>
            <a:r>
              <a:rPr lang="nl-NL" dirty="0"/>
              <a:t>De bevoegdheden, verantwoordelijkheden van de medebehandelaar zijn op vele punten vergelijkbaar met die van de hoofdbehandelaar </a:t>
            </a:r>
          </a:p>
          <a:p>
            <a:r>
              <a:rPr lang="nl-NL" dirty="0"/>
              <a:t>Het grote verschil is dat de medebehandelaar alleen verantwoordelijk is voor de medische zorg die zijn specialisme betreft en voor zover de vraagstelling van de hoofdbehandelaar hierop betrekking heeft. </a:t>
            </a:r>
          </a:p>
          <a:p>
            <a:r>
              <a:rPr lang="nl-NL" dirty="0"/>
              <a:t>Hij voert medische zorg uit op zijn vakgebied op verzoek van de hoofdbehandelaar inclusief:</a:t>
            </a:r>
          </a:p>
          <a:p>
            <a:pPr lvl="1"/>
            <a:r>
              <a:rPr lang="nl-NL" dirty="0"/>
              <a:t>Informatieverstrekking aan de patiënt en de familie (KNMG 3)</a:t>
            </a:r>
          </a:p>
          <a:p>
            <a:pPr lvl="1"/>
            <a:r>
              <a:rPr lang="nl-NL" dirty="0"/>
              <a:t>Verkrijgen van </a:t>
            </a:r>
            <a:r>
              <a:rPr lang="nl-NL" dirty="0" err="1"/>
              <a:t>informed</a:t>
            </a:r>
            <a:r>
              <a:rPr lang="nl-NL" dirty="0"/>
              <a:t> consent</a:t>
            </a:r>
          </a:p>
          <a:p>
            <a:pPr lvl="1"/>
            <a:r>
              <a:rPr lang="nl-NL" dirty="0"/>
              <a:t>Voorschrijven van medicatie</a:t>
            </a:r>
          </a:p>
          <a:p>
            <a:pPr lvl="1"/>
            <a:r>
              <a:rPr lang="nl-NL" dirty="0"/>
              <a:t>Visitelopen</a:t>
            </a:r>
          </a:p>
          <a:p>
            <a:pPr lvl="1"/>
            <a:r>
              <a:rPr lang="nl-NL" dirty="0"/>
              <a:t>Verslaglegging in het medisch dossier</a:t>
            </a:r>
          </a:p>
          <a:p>
            <a:pPr lvl="1"/>
            <a:r>
              <a:rPr lang="nl-NL" dirty="0"/>
              <a:t>Regelen vervolgbehandeling en berichtgeving aan de huisarts (KNMG 3, 5, 9). </a:t>
            </a:r>
          </a:p>
          <a:p>
            <a:endParaRPr lang="nl-NL" dirty="0"/>
          </a:p>
        </p:txBody>
      </p:sp>
    </p:spTree>
    <p:extLst>
      <p:ext uri="{BB962C8B-B14F-4D97-AF65-F5344CB8AC3E}">
        <p14:creationId xmlns:p14="http://schemas.microsoft.com/office/powerpoint/2010/main" val="1716374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477086"/>
          </a:xfrm>
        </p:spPr>
        <p:txBody>
          <a:bodyPr>
            <a:noAutofit/>
          </a:bodyPr>
          <a:lstStyle/>
          <a:p>
            <a:pPr algn="ctr"/>
            <a:r>
              <a:rPr lang="nl-NL" sz="3200" dirty="0"/>
              <a:t>Verantwoordelijkheden en bevoegdheden medebehandelaar </a:t>
            </a:r>
          </a:p>
        </p:txBody>
      </p:sp>
      <p:sp>
        <p:nvSpPr>
          <p:cNvPr id="3" name="Tijdelijke aanduiding voor inhoud 2"/>
          <p:cNvSpPr>
            <a:spLocks noGrp="1"/>
          </p:cNvSpPr>
          <p:nvPr>
            <p:ph idx="1"/>
          </p:nvPr>
        </p:nvSpPr>
        <p:spPr>
          <a:xfrm>
            <a:off x="838200" y="1118937"/>
            <a:ext cx="10515600" cy="5058026"/>
          </a:xfrm>
        </p:spPr>
        <p:txBody>
          <a:bodyPr>
            <a:normAutofit fontScale="92500" lnSpcReduction="10000"/>
          </a:bodyPr>
          <a:lstStyle/>
          <a:p>
            <a:r>
              <a:rPr lang="nl-NL" dirty="0"/>
              <a:t>Schakelt, zo nodig een consulent in (KNMG 12); </a:t>
            </a:r>
          </a:p>
          <a:p>
            <a:r>
              <a:rPr lang="nl-NL" dirty="0"/>
              <a:t>Implementeert in overleg met de hoofdbehandelaar de adviezen van de consulent; </a:t>
            </a:r>
          </a:p>
          <a:p>
            <a:r>
              <a:rPr lang="nl-NL" dirty="0"/>
              <a:t>Zorgt voor informatie- en adviesverstrekking aan de hoofdbehandelaar (KNMG 2, 4, 5). </a:t>
            </a:r>
          </a:p>
          <a:p>
            <a:r>
              <a:rPr lang="nl-NL" dirty="0"/>
              <a:t>Betracht openheid naar de patiënt over incidenten (inclusief fouten); (KNMG 13) </a:t>
            </a:r>
          </a:p>
          <a:p>
            <a:r>
              <a:rPr lang="nl-NL" dirty="0"/>
              <a:t>Meldt incidenten op een binnen de eenheid afgesproken centraal punt (SAVE-team). (KNMG 13) </a:t>
            </a:r>
          </a:p>
          <a:p>
            <a:r>
              <a:rPr lang="nl-NL" dirty="0"/>
              <a:t>Spreekt een aan de samenwerking deelnemende zorgverlener, die in zijn of in de ogen van meer collega’s niet voldoet aan de normen van verantwoorde zorg hierop aan. (KNMG 13, kwaliteitskader medische zorg KNMG). </a:t>
            </a:r>
          </a:p>
          <a:p>
            <a:endParaRPr lang="nl-NL" dirty="0"/>
          </a:p>
        </p:txBody>
      </p:sp>
    </p:spTree>
    <p:extLst>
      <p:ext uri="{BB962C8B-B14F-4D97-AF65-F5344CB8AC3E}">
        <p14:creationId xmlns:p14="http://schemas.microsoft.com/office/powerpoint/2010/main" val="2103404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84125"/>
          </a:xfrm>
        </p:spPr>
        <p:txBody>
          <a:bodyPr>
            <a:normAutofit/>
          </a:bodyPr>
          <a:lstStyle/>
          <a:p>
            <a:pPr algn="ctr"/>
            <a:r>
              <a:rPr lang="nl-NL" sz="3200" dirty="0"/>
              <a:t>Verantwoordelijkheden en bevoegdheden medebehandelaar </a:t>
            </a:r>
          </a:p>
        </p:txBody>
      </p:sp>
      <p:sp>
        <p:nvSpPr>
          <p:cNvPr id="3" name="Tijdelijke aanduiding voor inhoud 2"/>
          <p:cNvSpPr>
            <a:spLocks noGrp="1"/>
          </p:cNvSpPr>
          <p:nvPr>
            <p:ph idx="1"/>
          </p:nvPr>
        </p:nvSpPr>
        <p:spPr/>
        <p:txBody>
          <a:bodyPr>
            <a:normAutofit/>
          </a:bodyPr>
          <a:lstStyle/>
          <a:p>
            <a:r>
              <a:rPr lang="nl-NL" dirty="0"/>
              <a:t>Wanneer er nieuwe problemen optreden die zijn vakgebied betreffen, dan dient hij overleg te plegen met de hoofdbehandelaar over aanvullende behandeling en te komen tot een up </a:t>
            </a:r>
            <a:r>
              <a:rPr lang="nl-NL" dirty="0" err="1"/>
              <a:t>to</a:t>
            </a:r>
            <a:r>
              <a:rPr lang="nl-NL" dirty="0"/>
              <a:t> date zorg- of behandelplan (KNMG 2). </a:t>
            </a:r>
          </a:p>
          <a:p>
            <a:r>
              <a:rPr lang="nl-NL" dirty="0"/>
              <a:t>Ingeval de medebehandelaar zijn (mede)behandeling beëindigd acht, geeft hij dit duidelijk aan de hoofdbehandelaar en maakt hiervan aantekening in het medisch dossier (KNMG 2,5) </a:t>
            </a:r>
          </a:p>
          <a:p>
            <a:r>
              <a:rPr lang="nl-NL" dirty="0"/>
              <a:t>Indien de patiënt door de hoofdbehandelaar ontslagen wordt, wordt de medebehandelaar daarvan in kennis gesteld. </a:t>
            </a:r>
          </a:p>
          <a:p>
            <a:endParaRPr lang="nl-NL" dirty="0"/>
          </a:p>
        </p:txBody>
      </p:sp>
    </p:spTree>
    <p:extLst>
      <p:ext uri="{BB962C8B-B14F-4D97-AF65-F5344CB8AC3E}">
        <p14:creationId xmlns:p14="http://schemas.microsoft.com/office/powerpoint/2010/main" val="41399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9641" y="1907178"/>
            <a:ext cx="10515600" cy="2696528"/>
          </a:xfrm>
        </p:spPr>
        <p:txBody>
          <a:bodyPr>
            <a:normAutofit/>
          </a:bodyPr>
          <a:lstStyle/>
          <a:p>
            <a:r>
              <a:rPr lang="nl-NL"/>
              <a:t>Door de taakherschikking, marktwerking, kan een patiënt worden geopereerd zonder of nauwelijks een arts gezien te hebben.</a:t>
            </a:r>
            <a:br>
              <a:rPr lang="nl-NL"/>
            </a:br>
            <a:endParaRPr lang="en-US" dirty="0"/>
          </a:p>
        </p:txBody>
      </p:sp>
    </p:spTree>
    <p:extLst>
      <p:ext uri="{BB962C8B-B14F-4D97-AF65-F5344CB8AC3E}">
        <p14:creationId xmlns:p14="http://schemas.microsoft.com/office/powerpoint/2010/main" val="1577825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249905"/>
            <a:ext cx="10515600" cy="3927058"/>
          </a:xfrm>
        </p:spPr>
        <p:txBody>
          <a:bodyPr/>
          <a:lstStyle/>
          <a:p>
            <a:pPr marL="0" indent="0">
              <a:buNone/>
            </a:pPr>
            <a:r>
              <a:rPr lang="nl-NL" sz="3600" b="1" i="1" dirty="0"/>
              <a:t>Uit het tuchtrecht blijkt dat ondanks de (eind)verantwoordelijkheid van de hoofdbehandelaar, de medebehandelaar een eigen verantwoordelijkheid heeft </a:t>
            </a:r>
          </a:p>
          <a:p>
            <a:endParaRPr lang="nl-NL" dirty="0"/>
          </a:p>
        </p:txBody>
      </p:sp>
    </p:spTree>
    <p:extLst>
      <p:ext uri="{BB962C8B-B14F-4D97-AF65-F5344CB8AC3E}">
        <p14:creationId xmlns:p14="http://schemas.microsoft.com/office/powerpoint/2010/main" val="12577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8757" y="365125"/>
            <a:ext cx="11622505" cy="765843"/>
          </a:xfrm>
        </p:spPr>
        <p:txBody>
          <a:bodyPr>
            <a:normAutofit fontScale="90000"/>
          </a:bodyPr>
          <a:lstStyle/>
          <a:p>
            <a:pPr algn="ctr"/>
            <a:r>
              <a:rPr lang="nl-NL" sz="4000" dirty="0"/>
              <a:t>Verantwoordelijkheden en bevoegdheden van de verpleging </a:t>
            </a:r>
          </a:p>
        </p:txBody>
      </p:sp>
      <p:sp>
        <p:nvSpPr>
          <p:cNvPr id="3" name="Tijdelijke aanduiding voor inhoud 2"/>
          <p:cNvSpPr>
            <a:spLocks noGrp="1"/>
          </p:cNvSpPr>
          <p:nvPr>
            <p:ph idx="1"/>
          </p:nvPr>
        </p:nvSpPr>
        <p:spPr>
          <a:xfrm>
            <a:off x="288757" y="1130968"/>
            <a:ext cx="11622505" cy="5366085"/>
          </a:xfrm>
        </p:spPr>
        <p:txBody>
          <a:bodyPr>
            <a:normAutofit/>
          </a:bodyPr>
          <a:lstStyle/>
          <a:p>
            <a:endParaRPr lang="nl-NL" dirty="0"/>
          </a:p>
          <a:p>
            <a:r>
              <a:rPr lang="nl-NL" dirty="0"/>
              <a:t>Controleert of het duidelijk is wie de hoofdbehandelaar, medebehandelaar, zorgcoördinator, aanspreekpunt is van een patiënt. (KNMG 1) </a:t>
            </a:r>
          </a:p>
          <a:p>
            <a:r>
              <a:rPr lang="nl-NL" dirty="0"/>
              <a:t>Neemt in het verpleegkundig dossier op wie de hoofdbehandelaar, medebehandelaar, zorgcoördinator, aanspreekpunt is. (KNMG 5) </a:t>
            </a:r>
          </a:p>
          <a:p>
            <a:r>
              <a:rPr lang="nl-NL" dirty="0"/>
              <a:t>Vraagt bij de patiënt na of deze weet wie zijn aanspreekpunt is. (KNMG 1 en 3) </a:t>
            </a:r>
          </a:p>
          <a:p>
            <a:r>
              <a:rPr lang="nl-NL" dirty="0"/>
              <a:t>Neemt bij vragen en/of problemen contact op met de hoofdbehandelaar, of met de AIOS naar gelang de aard van de vragen, of met de medebehandelaar indien de problemen liggen op het terrein van de medebehandelaar. </a:t>
            </a:r>
          </a:p>
          <a:p>
            <a:endParaRPr lang="nl-NL" dirty="0"/>
          </a:p>
          <a:p>
            <a:endParaRPr lang="nl-NL" dirty="0"/>
          </a:p>
        </p:txBody>
      </p:sp>
    </p:spTree>
    <p:extLst>
      <p:ext uri="{BB962C8B-B14F-4D97-AF65-F5344CB8AC3E}">
        <p14:creationId xmlns:p14="http://schemas.microsoft.com/office/powerpoint/2010/main" val="869561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0789" y="365126"/>
            <a:ext cx="11670632" cy="585370"/>
          </a:xfrm>
        </p:spPr>
        <p:txBody>
          <a:bodyPr>
            <a:normAutofit/>
          </a:bodyPr>
          <a:lstStyle/>
          <a:p>
            <a:pPr algn="ctr"/>
            <a:r>
              <a:rPr lang="nl-NL" sz="3600" dirty="0"/>
              <a:t> Verantwoordelijkheden en bevoegdheden Zorgcoördinator </a:t>
            </a:r>
          </a:p>
        </p:txBody>
      </p:sp>
      <p:sp>
        <p:nvSpPr>
          <p:cNvPr id="3" name="Tijdelijke aanduiding voor inhoud 2"/>
          <p:cNvSpPr>
            <a:spLocks noGrp="1"/>
          </p:cNvSpPr>
          <p:nvPr>
            <p:ph idx="1"/>
          </p:nvPr>
        </p:nvSpPr>
        <p:spPr>
          <a:xfrm>
            <a:off x="838200" y="950496"/>
            <a:ext cx="10515600" cy="5226467"/>
          </a:xfrm>
        </p:spPr>
        <p:txBody>
          <a:bodyPr>
            <a:normAutofit lnSpcReduction="10000"/>
          </a:bodyPr>
          <a:lstStyle/>
          <a:p>
            <a:r>
              <a:rPr lang="nl-NL" dirty="0"/>
              <a:t>De zorgcoördinator kan dezelfde persoon als de hoofdbehandelaar zijn, maar hoeft geen arts te zijn (kan b.v. ook een verpleegkundige achtergrond hebben).</a:t>
            </a:r>
          </a:p>
          <a:p>
            <a:r>
              <a:rPr lang="nl-NL" dirty="0"/>
              <a:t>Een zorgcoördinator heeft de volgende verantwoordelijkheden en bevoegdheden: </a:t>
            </a:r>
          </a:p>
          <a:p>
            <a:pPr lvl="1"/>
            <a:r>
              <a:rPr lang="nl-NL" dirty="0"/>
              <a:t>Spreekt andere zorgverleners aan op samenwerkings- en afstemmingsaspecten en kan bepaalde activiteiten verlangen en treedt hierbij daadkrachtig op; </a:t>
            </a:r>
          </a:p>
          <a:p>
            <a:pPr lvl="1"/>
            <a:r>
              <a:rPr lang="nl-NL" dirty="0"/>
              <a:t>Ziet toe op de consistentie en actualiteit van het zorg-/behandelplan als geheel; </a:t>
            </a:r>
          </a:p>
          <a:p>
            <a:pPr lvl="1"/>
            <a:r>
              <a:rPr lang="nl-NL" dirty="0"/>
              <a:t>Ziet erop toe dat (binnen een afgesproken periode) de afgesproken stappen worden ondernomen; </a:t>
            </a:r>
          </a:p>
          <a:p>
            <a:pPr lvl="1"/>
            <a:r>
              <a:rPr lang="nl-NL" dirty="0"/>
              <a:t>Heeft inzicht in de consequenties van stagnatie en kan afwegen wat voor de voortgang van de zorg c.q. het behandelplan vereist is; </a:t>
            </a:r>
          </a:p>
          <a:p>
            <a:pPr lvl="1"/>
            <a:r>
              <a:rPr lang="nl-NL" dirty="0"/>
              <a:t>Blijft verantwoordelijk voor de voortgang en terugkoppeling aan de patiënt. </a:t>
            </a:r>
          </a:p>
          <a:p>
            <a:endParaRPr lang="nl-NL" dirty="0"/>
          </a:p>
        </p:txBody>
      </p:sp>
    </p:spTree>
    <p:extLst>
      <p:ext uri="{BB962C8B-B14F-4D97-AF65-F5344CB8AC3E}">
        <p14:creationId xmlns:p14="http://schemas.microsoft.com/office/powerpoint/2010/main" val="2095865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50" y="148557"/>
            <a:ext cx="11487150" cy="915035"/>
          </a:xfrm>
        </p:spPr>
        <p:txBody>
          <a:bodyPr>
            <a:normAutofit/>
          </a:bodyPr>
          <a:lstStyle/>
          <a:p>
            <a:pPr algn="ctr"/>
            <a:r>
              <a:rPr lang="nl-NL" sz="3600" dirty="0"/>
              <a:t>Verantwoordelijkheden en bevoegdheden aanspreekpunt </a:t>
            </a:r>
          </a:p>
        </p:txBody>
      </p:sp>
      <p:sp>
        <p:nvSpPr>
          <p:cNvPr id="3" name="Tijdelijke aanduiding voor inhoud 2"/>
          <p:cNvSpPr>
            <a:spLocks noGrp="1"/>
          </p:cNvSpPr>
          <p:nvPr>
            <p:ph idx="1"/>
          </p:nvPr>
        </p:nvSpPr>
        <p:spPr>
          <a:xfrm>
            <a:off x="285750" y="1179095"/>
            <a:ext cx="11487150" cy="5598895"/>
          </a:xfrm>
        </p:spPr>
        <p:txBody>
          <a:bodyPr>
            <a:noAutofit/>
          </a:bodyPr>
          <a:lstStyle/>
          <a:p>
            <a:r>
              <a:rPr lang="nl-NL" sz="2600" dirty="0"/>
              <a:t>Het aanspreekpunt kan dezelfde persoon zijn als de hoofdbehandelaar en de zorgcoördinator. </a:t>
            </a:r>
          </a:p>
          <a:p>
            <a:r>
              <a:rPr lang="nl-NL" sz="2600" dirty="0"/>
              <a:t>Het aanspreekpunt verstrekt informatie aan de patiënt en/of beantwoordt diens vragen. </a:t>
            </a:r>
          </a:p>
          <a:p>
            <a:r>
              <a:rPr lang="nl-NL" sz="2600" dirty="0"/>
              <a:t>Het karakter van de te verstrekken informatie en de te beantwoorden vragen kan verschillen (inhoudelijk, organisatorisch). De hoofdbehandelaar is verantwoordelijk voor wie welk deel van de informatie aan de patiënt geeft. </a:t>
            </a:r>
          </a:p>
          <a:p>
            <a:r>
              <a:rPr lang="nl-NL" sz="2600" dirty="0"/>
              <a:t>Bezien vanuit de patiënt en het perspectief van de kwaliteit van zorgverlening zijn met betrekking tot informatieverstrekking volledigheid, eenduidigheid en tijdigheid essentieel. </a:t>
            </a:r>
          </a:p>
          <a:p>
            <a:r>
              <a:rPr lang="nl-NL" sz="2600" dirty="0"/>
              <a:t>Van belang is voorts dat de patiënt niet alleen weet wie hij bij vragen en onduidelijkheden zo nodig kan aanspreken, maar ook wanneer en hoe deze persoon bereikbaar is. </a:t>
            </a:r>
          </a:p>
          <a:p>
            <a:endParaRPr lang="nl-NL" sz="2600" dirty="0"/>
          </a:p>
        </p:txBody>
      </p:sp>
    </p:spTree>
    <p:extLst>
      <p:ext uri="{BB962C8B-B14F-4D97-AF65-F5344CB8AC3E}">
        <p14:creationId xmlns:p14="http://schemas.microsoft.com/office/powerpoint/2010/main" val="1847047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5126"/>
            <a:ext cx="11951594" cy="525524"/>
          </a:xfrm>
        </p:spPr>
        <p:txBody>
          <a:bodyPr>
            <a:normAutofit fontScale="90000"/>
          </a:bodyPr>
          <a:lstStyle/>
          <a:p>
            <a:pPr algn="ctr"/>
            <a:r>
              <a:rPr lang="nl-NL" dirty="0"/>
              <a:t>Verantwoordelijkheden en bevoegdheden consulent </a:t>
            </a:r>
          </a:p>
        </p:txBody>
      </p:sp>
      <p:sp>
        <p:nvSpPr>
          <p:cNvPr id="3" name="Tijdelijke aanduiding voor inhoud 2"/>
          <p:cNvSpPr>
            <a:spLocks noGrp="1"/>
          </p:cNvSpPr>
          <p:nvPr>
            <p:ph idx="1"/>
          </p:nvPr>
        </p:nvSpPr>
        <p:spPr>
          <a:xfrm>
            <a:off x="332509" y="1056904"/>
            <a:ext cx="11305309" cy="5486400"/>
          </a:xfrm>
        </p:spPr>
        <p:txBody>
          <a:bodyPr>
            <a:normAutofit/>
          </a:bodyPr>
          <a:lstStyle/>
          <a:p>
            <a:r>
              <a:rPr lang="nl-NL" dirty="0"/>
              <a:t>Een consulent heeft de volgende verantwoordelijkheden en bevoegdheden: </a:t>
            </a:r>
            <a:endParaRPr lang="nl-NL" dirty="0">
              <a:solidFill>
                <a:srgbClr val="000000"/>
              </a:solidFill>
            </a:endParaRPr>
          </a:p>
          <a:p>
            <a:pPr lvl="1"/>
            <a:r>
              <a:rPr lang="nl-NL" dirty="0">
                <a:solidFill>
                  <a:srgbClr val="000000"/>
                </a:solidFill>
              </a:rPr>
              <a:t>voert consult op verzoek van de hoofdbehandelaar of medebehandelaar;</a:t>
            </a:r>
          </a:p>
          <a:p>
            <a:pPr lvl="1"/>
            <a:r>
              <a:rPr lang="nl-NL" dirty="0">
                <a:solidFill>
                  <a:srgbClr val="000000"/>
                </a:solidFill>
              </a:rPr>
              <a:t>overlegt daarna met de hoofdbehandelaar en / of medebehandelaar en spreekt af wie zorg draagt voor eventuele verandering in medicatietoediening (KNMG 2,6,8)</a:t>
            </a:r>
          </a:p>
          <a:p>
            <a:pPr lvl="1"/>
            <a:r>
              <a:rPr lang="nl-NL" dirty="0">
                <a:solidFill>
                  <a:srgbClr val="000000"/>
                </a:solidFill>
              </a:rPr>
              <a:t>overlegt daarna met de hoofdbehandelaar en spreekt af wie zorg draagt voor informatieverstrekking aan de patiënt; (KNMG 6, 8) </a:t>
            </a:r>
          </a:p>
          <a:p>
            <a:pPr lvl="1"/>
            <a:r>
              <a:rPr lang="nl-NL" dirty="0"/>
              <a:t>zorgt voor verslaglegging van het consult op een consultformulier (KNMG 2, 5)</a:t>
            </a:r>
          </a:p>
          <a:p>
            <a:pPr lvl="1"/>
            <a:r>
              <a:rPr lang="nl-NL" dirty="0">
                <a:solidFill>
                  <a:srgbClr val="000000"/>
                </a:solidFill>
              </a:rPr>
              <a:t>zorgt voor informatie- en adviesverstrekking aan de hoofdbehandelaar en/of medebehandelaar. (KNMG 4,5)</a:t>
            </a:r>
          </a:p>
        </p:txBody>
      </p:sp>
    </p:spTree>
    <p:extLst>
      <p:ext uri="{BB962C8B-B14F-4D97-AF65-F5344CB8AC3E}">
        <p14:creationId xmlns:p14="http://schemas.microsoft.com/office/powerpoint/2010/main" val="677920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365125"/>
            <a:ext cx="12192000" cy="1325563"/>
          </a:xfrm>
        </p:spPr>
        <p:txBody>
          <a:bodyPr>
            <a:normAutofit/>
          </a:bodyPr>
          <a:lstStyle/>
          <a:p>
            <a:pPr algn="ctr"/>
            <a:r>
              <a:rPr lang="nl-NL" sz="4000" dirty="0"/>
              <a:t>Verantwoordelijkheden en bevoegdheden waarnemer </a:t>
            </a:r>
          </a:p>
        </p:txBody>
      </p:sp>
      <p:sp>
        <p:nvSpPr>
          <p:cNvPr id="3" name="Tijdelijke aanduiding voor inhoud 2"/>
          <p:cNvSpPr>
            <a:spLocks noGrp="1"/>
          </p:cNvSpPr>
          <p:nvPr>
            <p:ph idx="1"/>
          </p:nvPr>
        </p:nvSpPr>
        <p:spPr/>
        <p:txBody>
          <a:bodyPr>
            <a:normAutofit/>
          </a:bodyPr>
          <a:lstStyle/>
          <a:p>
            <a:pPr marL="0" indent="0">
              <a:buNone/>
            </a:pPr>
            <a:r>
              <a:rPr lang="nl-NL" sz="3600" dirty="0"/>
              <a:t>Een waarnemer heeft gedurende de tijd dat wordt waargenomen dezelfde verantwoordelijkheden en bevoegdheden als de medisch specialist wiens rol hij tijdelijk heeft overgenomen. </a:t>
            </a:r>
          </a:p>
        </p:txBody>
      </p:sp>
    </p:spTree>
    <p:extLst>
      <p:ext uri="{BB962C8B-B14F-4D97-AF65-F5344CB8AC3E}">
        <p14:creationId xmlns:p14="http://schemas.microsoft.com/office/powerpoint/2010/main" val="57787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0456" y="365125"/>
            <a:ext cx="11590986" cy="755337"/>
          </a:xfrm>
        </p:spPr>
        <p:txBody>
          <a:bodyPr>
            <a:normAutofit/>
          </a:bodyPr>
          <a:lstStyle/>
          <a:p>
            <a:pPr algn="ctr"/>
            <a:r>
              <a:rPr lang="nl-NL" sz="3600" dirty="0"/>
              <a:t>Verantwoordelijkheden en bevoegdheden AIOS en ANIOS </a:t>
            </a:r>
          </a:p>
        </p:txBody>
      </p:sp>
      <p:sp>
        <p:nvSpPr>
          <p:cNvPr id="3" name="Tijdelijke aanduiding voor inhoud 2"/>
          <p:cNvSpPr>
            <a:spLocks noGrp="1"/>
          </p:cNvSpPr>
          <p:nvPr>
            <p:ph idx="1"/>
          </p:nvPr>
        </p:nvSpPr>
        <p:spPr>
          <a:xfrm>
            <a:off x="838200" y="1275008"/>
            <a:ext cx="10515600" cy="4901955"/>
          </a:xfrm>
        </p:spPr>
        <p:txBody>
          <a:bodyPr>
            <a:normAutofit lnSpcReduction="10000"/>
          </a:bodyPr>
          <a:lstStyle/>
          <a:p>
            <a:r>
              <a:rPr lang="nl-NL" dirty="0"/>
              <a:t>Een AIOS kan geen hoofdbehandelaar, medebehandelaar of consulent zijn en verricht alle werkzaamheden onder supervisie van de hoofdbehandelaar of medebehandelaar. </a:t>
            </a:r>
          </a:p>
          <a:p>
            <a:r>
              <a:rPr lang="nl-NL" dirty="0"/>
              <a:t>Een AIOS of ANIOS kan gemandateerd aanspreekpunt of zorgcoördinator zijn. </a:t>
            </a:r>
          </a:p>
          <a:p>
            <a:r>
              <a:rPr lang="nl-NL" dirty="0"/>
              <a:t>De bevoegdheden en verantwoordelijkheden van artsen (al dan niet) in opleiding tot specialist moeten worden beschreven door de opleidingsvakgroepen volgens de “Modelinstructie arts al dan niet in opleiding tot (medisch) specialist” van de Medisch Specialistische Opleidingscommissie (</a:t>
            </a:r>
            <a:r>
              <a:rPr lang="nl-NL" dirty="0" err="1"/>
              <a:t>MSOC</a:t>
            </a:r>
            <a:r>
              <a:rPr lang="nl-NL" dirty="0"/>
              <a:t>).</a:t>
            </a:r>
          </a:p>
          <a:p>
            <a:r>
              <a:rPr lang="nl-NL" dirty="0"/>
              <a:t>De AIOS of ANIOS stelt zich op de hoogte wie aanspreekpunt en zorgcoördinator is. </a:t>
            </a:r>
          </a:p>
          <a:p>
            <a:endParaRPr lang="nl-NL" dirty="0"/>
          </a:p>
        </p:txBody>
      </p:sp>
    </p:spTree>
    <p:extLst>
      <p:ext uri="{BB962C8B-B14F-4D97-AF65-F5344CB8AC3E}">
        <p14:creationId xmlns:p14="http://schemas.microsoft.com/office/powerpoint/2010/main" val="2056565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bepaalt of een patiënt in dagbehandeling geopereerd mag worden?</a:t>
            </a:r>
          </a:p>
        </p:txBody>
      </p:sp>
      <p:sp>
        <p:nvSpPr>
          <p:cNvPr id="3" name="Tijdelijke aanduiding voor inhoud 2"/>
          <p:cNvSpPr>
            <a:spLocks noGrp="1"/>
          </p:cNvSpPr>
          <p:nvPr>
            <p:ph idx="1"/>
          </p:nvPr>
        </p:nvSpPr>
        <p:spPr/>
        <p:txBody>
          <a:bodyPr>
            <a:normAutofit fontScale="92500" lnSpcReduction="20000"/>
          </a:bodyPr>
          <a:lstStyle/>
          <a:p>
            <a:r>
              <a:rPr lang="nl-NL" dirty="0"/>
              <a:t>Het is een samenwerking tussen alle betrokkenen ook verpleging.</a:t>
            </a:r>
          </a:p>
          <a:p>
            <a:r>
              <a:rPr lang="nl-NL" dirty="0"/>
              <a:t>Het is wenselijk dat de hoofdbehandelaar / zorgcoördinator / aanspreekpunt dezelfde persoon is (operator).</a:t>
            </a:r>
          </a:p>
          <a:p>
            <a:r>
              <a:rPr lang="nl-NL" dirty="0"/>
              <a:t>Er moeten per ziekenhuis (landelijk?) duidelijk afspraken worden gemaakt over contra-indicaties voor dagbehandeling.</a:t>
            </a:r>
          </a:p>
          <a:p>
            <a:r>
              <a:rPr lang="nl-NL" dirty="0"/>
              <a:t>Ziekenhuizen / </a:t>
            </a:r>
            <a:r>
              <a:rPr lang="nl-NL" dirty="0" err="1"/>
              <a:t>ZBC’s</a:t>
            </a:r>
            <a:r>
              <a:rPr lang="nl-NL" dirty="0"/>
              <a:t> die onder de richtlijn ”kleine locatie” vallen moeten zich strikt aan de regels houden.</a:t>
            </a:r>
          </a:p>
          <a:p>
            <a:r>
              <a:rPr lang="nl-NL" dirty="0"/>
              <a:t>Locaties zonder opname mogelijkheid met 24 uur aanwezigheid van een arts (zaalarts bv) mogen geen hoog risico patiënt opereren.</a:t>
            </a:r>
          </a:p>
          <a:p>
            <a:r>
              <a:rPr lang="nl-NL" dirty="0"/>
              <a:t>De nieuwe definitie van ASA scores is in de rest van de wereld geëxporteerd een Amerikaans probleem.</a:t>
            </a:r>
          </a:p>
          <a:p>
            <a:r>
              <a:rPr lang="nl-NL" dirty="0" err="1"/>
              <a:t>Etc</a:t>
            </a:r>
            <a:r>
              <a:rPr lang="nl-NL" dirty="0"/>
              <a:t>,….</a:t>
            </a:r>
          </a:p>
          <a:p>
            <a:endParaRPr lang="nl-NL" dirty="0"/>
          </a:p>
        </p:txBody>
      </p:sp>
    </p:spTree>
    <p:extLst>
      <p:ext uri="{BB962C8B-B14F-4D97-AF65-F5344CB8AC3E}">
        <p14:creationId xmlns:p14="http://schemas.microsoft.com/office/powerpoint/2010/main" val="2314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213812"/>
            <a:ext cx="10515600" cy="2404562"/>
          </a:xfrm>
        </p:spPr>
        <p:txBody>
          <a:bodyPr>
            <a:normAutofit/>
          </a:bodyPr>
          <a:lstStyle/>
          <a:p>
            <a:r>
              <a:rPr lang="nl-NL" dirty="0"/>
              <a:t>Weinig landen hebben duidelijke richtlijnen “operatie in dagbehandeling”. </a:t>
            </a:r>
            <a:br>
              <a:rPr lang="nl-NL" dirty="0"/>
            </a:br>
            <a:r>
              <a:rPr lang="nl-NL" dirty="0"/>
              <a:t>Tijd om wat aan te doen?</a:t>
            </a:r>
          </a:p>
        </p:txBody>
      </p:sp>
    </p:spTree>
    <p:extLst>
      <p:ext uri="{BB962C8B-B14F-4D97-AF65-F5344CB8AC3E}">
        <p14:creationId xmlns:p14="http://schemas.microsoft.com/office/powerpoint/2010/main" val="1870262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9355" y="259109"/>
            <a:ext cx="2461591" cy="814318"/>
          </a:xfrm>
        </p:spPr>
        <p:txBody>
          <a:bodyPr/>
          <a:lstStyle/>
          <a:p>
            <a:r>
              <a:rPr lang="nl-NL" dirty="0"/>
              <a:t>Conclusie</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461" y="3075159"/>
            <a:ext cx="5383309" cy="3507643"/>
          </a:xfrm>
          <a:prstGeom prst="rect">
            <a:avLst/>
          </a:prstGeom>
        </p:spPr>
      </p:pic>
      <p:sp>
        <p:nvSpPr>
          <p:cNvPr id="8" name="Rechthoek 7"/>
          <p:cNvSpPr/>
          <p:nvPr/>
        </p:nvSpPr>
        <p:spPr>
          <a:xfrm>
            <a:off x="189230" y="136475"/>
            <a:ext cx="3439796" cy="1477328"/>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nl-NL" sz="3000" b="1" i="1" dirty="0"/>
              <a:t>Hoofdbehandelaar </a:t>
            </a:r>
          </a:p>
          <a:p>
            <a:pPr algn="ctr"/>
            <a:r>
              <a:rPr lang="nl-NL" sz="3000" b="1" i="1" dirty="0"/>
              <a:t>of </a:t>
            </a:r>
          </a:p>
          <a:p>
            <a:pPr algn="ctr"/>
            <a:r>
              <a:rPr lang="nl-NL" sz="3000" b="1" i="1" dirty="0"/>
              <a:t>?</a:t>
            </a:r>
          </a:p>
        </p:txBody>
      </p:sp>
      <p:pic>
        <p:nvPicPr>
          <p:cNvPr id="3" name="Afbeelding 2"/>
          <p:cNvPicPr>
            <a:picLocks noChangeAspect="1"/>
          </p:cNvPicPr>
          <p:nvPr/>
        </p:nvPicPr>
        <p:blipFill>
          <a:blip r:embed="rId3"/>
          <a:stretch>
            <a:fillRect/>
          </a:stretch>
        </p:blipFill>
        <p:spPr>
          <a:xfrm>
            <a:off x="3879151" y="159965"/>
            <a:ext cx="4737211" cy="3159706"/>
          </a:xfrm>
          <a:prstGeom prst="rect">
            <a:avLst/>
          </a:prstGeom>
        </p:spPr>
      </p:pic>
      <p:pic>
        <p:nvPicPr>
          <p:cNvPr id="5" name="Afbeelding 4" descr="Afbeelding met persoon, muziek, binnen, koper&#10;&#10;&#10;&#10;Automatisch gegenereerde beschrijving">
            <a:extLst>
              <a:ext uri="{FF2B5EF4-FFF2-40B4-BE49-F238E27FC236}">
                <a16:creationId xmlns:a16="http://schemas.microsoft.com/office/drawing/2014/main" xmlns="" id="{86744879-500E-634A-B482-361C7CAED30A}"/>
              </a:ext>
            </a:extLst>
          </p:cNvPr>
          <p:cNvPicPr>
            <a:picLocks noChangeAspect="1"/>
          </p:cNvPicPr>
          <p:nvPr/>
        </p:nvPicPr>
        <p:blipFill>
          <a:blip r:embed="rId4"/>
          <a:stretch>
            <a:fillRect/>
          </a:stretch>
        </p:blipFill>
        <p:spPr>
          <a:xfrm>
            <a:off x="189230" y="3174332"/>
            <a:ext cx="4482161" cy="3457334"/>
          </a:xfrm>
          <a:prstGeom prst="rect">
            <a:avLst/>
          </a:prstGeom>
        </p:spPr>
      </p:pic>
    </p:spTree>
    <p:extLst>
      <p:ext uri="{BB962C8B-B14F-4D97-AF65-F5344CB8AC3E}">
        <p14:creationId xmlns:p14="http://schemas.microsoft.com/office/powerpoint/2010/main" val="186914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599" y="156754"/>
            <a:ext cx="10515600" cy="1289959"/>
          </a:xfrm>
        </p:spPr>
        <p:txBody>
          <a:bodyPr>
            <a:normAutofit fontScale="90000"/>
          </a:bodyPr>
          <a:lstStyle/>
          <a:p>
            <a:pPr algn="ctr"/>
            <a:r>
              <a:rPr lang="nl-NL"/>
              <a:t>Is </a:t>
            </a:r>
            <a:r>
              <a:rPr lang="nl-NL" dirty="0"/>
              <a:t>er nog steeds een piloot in het vliegtuig?</a:t>
            </a:r>
            <a:br>
              <a:rPr lang="nl-NL" dirty="0"/>
            </a:br>
            <a:r>
              <a:rPr lang="nl-NL" dirty="0"/>
              <a: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543" y="1446712"/>
            <a:ext cx="3477985" cy="5216976"/>
          </a:xfrm>
          <a:prstGeom prst="rect">
            <a:avLst/>
          </a:prstGeom>
        </p:spPr>
      </p:pic>
    </p:spTree>
    <p:extLst>
      <p:ext uri="{BB962C8B-B14F-4D97-AF65-F5344CB8AC3E}">
        <p14:creationId xmlns:p14="http://schemas.microsoft.com/office/powerpoint/2010/main" val="1717388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6172" y="2681911"/>
            <a:ext cx="4082143" cy="1325563"/>
          </a:xfrm>
        </p:spPr>
        <p:txBody>
          <a:bodyPr>
            <a:normAutofit/>
          </a:bodyPr>
          <a:lstStyle/>
          <a:p>
            <a:pPr algn="ctr"/>
            <a:r>
              <a:rPr lang="en-US" sz="6000" b="1" dirty="0"/>
              <a:t>Dank U</a:t>
            </a: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7399" y="250426"/>
            <a:ext cx="4354287" cy="6531431"/>
          </a:xfrm>
        </p:spPr>
      </p:pic>
    </p:spTree>
    <p:extLst>
      <p:ext uri="{BB962C8B-B14F-4D97-AF65-F5344CB8AC3E}">
        <p14:creationId xmlns:p14="http://schemas.microsoft.com/office/powerpoint/2010/main" val="765394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HOOFDBEHANDELAAR : DEFINITIE</a:t>
            </a:r>
          </a:p>
        </p:txBody>
      </p:sp>
      <p:sp>
        <p:nvSpPr>
          <p:cNvPr id="3" name="Tijdelijke aanduiding voor inhoud 2"/>
          <p:cNvSpPr>
            <a:spLocks noGrp="1"/>
          </p:cNvSpPr>
          <p:nvPr>
            <p:ph idx="1"/>
          </p:nvPr>
        </p:nvSpPr>
        <p:spPr/>
        <p:txBody>
          <a:bodyPr>
            <a:normAutofit/>
          </a:bodyPr>
          <a:lstStyle/>
          <a:p>
            <a:r>
              <a:rPr lang="nl-NL" dirty="0"/>
              <a:t>De hoofdbehandelaar is de zorgverlener op wie de inhoudelijke eindverantwoordelijkheid rust voor de behandeling van de patiënt.</a:t>
            </a:r>
          </a:p>
          <a:p>
            <a:r>
              <a:rPr lang="nl-NL" dirty="0"/>
              <a:t>Hij / zij is het aanspreekpunt voor vragen van de patiënt of diens vertegenwoordiger.</a:t>
            </a:r>
          </a:p>
          <a:p>
            <a:r>
              <a:rPr lang="nl-NL" dirty="0"/>
              <a:t>Hij / zij is belast met de coördinatie van de zorgverlening aan de patiënt. </a:t>
            </a:r>
          </a:p>
          <a:p>
            <a:r>
              <a:rPr lang="nl-NL" dirty="0"/>
              <a:t>Hij / zij kan taken delegeren</a:t>
            </a:r>
          </a:p>
        </p:txBody>
      </p:sp>
    </p:spTree>
    <p:extLst>
      <p:ext uri="{BB962C8B-B14F-4D97-AF65-F5344CB8AC3E}">
        <p14:creationId xmlns:p14="http://schemas.microsoft.com/office/powerpoint/2010/main" val="19832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663283" y="406400"/>
            <a:ext cx="4865434" cy="707886"/>
          </a:xfrm>
          <a:prstGeom prst="rect">
            <a:avLst/>
          </a:prstGeom>
          <a:noFill/>
        </p:spPr>
        <p:txBody>
          <a:bodyPr wrap="none" rtlCol="0">
            <a:spAutoFit/>
          </a:bodyPr>
          <a:lstStyle/>
          <a:p>
            <a:pPr algn="ctr"/>
            <a:r>
              <a:rPr lang="nl-NL" sz="4000" dirty="0"/>
              <a:t>HOOFDBEHANDELAAR</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435099"/>
            <a:ext cx="3577936" cy="5213014"/>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950" y="1549400"/>
            <a:ext cx="6153150" cy="4102100"/>
          </a:xfrm>
          <a:prstGeom prst="rect">
            <a:avLst/>
          </a:prstGeom>
        </p:spPr>
      </p:pic>
      <p:sp>
        <p:nvSpPr>
          <p:cNvPr id="5" name="Tekstvak 4"/>
          <p:cNvSpPr txBox="1"/>
          <p:nvPr/>
        </p:nvSpPr>
        <p:spPr>
          <a:xfrm>
            <a:off x="4406900" y="3098800"/>
            <a:ext cx="970137" cy="923330"/>
          </a:xfrm>
          <a:prstGeom prst="rect">
            <a:avLst/>
          </a:prstGeom>
          <a:noFill/>
        </p:spPr>
        <p:txBody>
          <a:bodyPr wrap="none" rtlCol="0">
            <a:spAutoFit/>
          </a:bodyPr>
          <a:lstStyle/>
          <a:p>
            <a:r>
              <a:rPr lang="en-US" sz="5400" b="1" dirty="0"/>
              <a:t>OF</a:t>
            </a:r>
          </a:p>
        </p:txBody>
      </p:sp>
      <p:sp>
        <p:nvSpPr>
          <p:cNvPr id="6" name="Driehoek 5"/>
          <p:cNvSpPr/>
          <p:nvPr/>
        </p:nvSpPr>
        <p:spPr>
          <a:xfrm rot="10610802">
            <a:off x="2124518" y="2308783"/>
            <a:ext cx="1126166" cy="888168"/>
          </a:xfrm>
          <a:prstGeom prst="triangle">
            <a:avLst>
              <a:gd name="adj" fmla="val 86487"/>
            </a:avLst>
          </a:prstGeom>
          <a:gradFill>
            <a:gsLst>
              <a:gs pos="0">
                <a:schemeClr val="accent2">
                  <a:lumMod val="0"/>
                  <a:lumOff val="100000"/>
                  <a:alpha val="51000"/>
                </a:schemeClr>
              </a:gs>
              <a:gs pos="35000">
                <a:schemeClr val="accent2">
                  <a:lumMod val="0"/>
                  <a:lumOff val="100000"/>
                </a:schemeClr>
              </a:gs>
              <a:gs pos="100000">
                <a:schemeClr val="accent2">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2257425" y="2428875"/>
            <a:ext cx="585788" cy="369332"/>
          </a:xfrm>
          <a:prstGeom prst="rect">
            <a:avLst/>
          </a:prstGeom>
          <a:noFill/>
        </p:spPr>
        <p:txBody>
          <a:bodyPr wrap="square" rtlCol="0">
            <a:spAutoFit/>
          </a:bodyPr>
          <a:lstStyle/>
          <a:p>
            <a:r>
              <a:rPr lang="nl-NL" b="1">
                <a:solidFill>
                  <a:srgbClr val="FF0000"/>
                </a:solidFill>
                <a:latin typeface="Britannic Bold" charset="0"/>
                <a:ea typeface="Britannic Bold" charset="0"/>
                <a:cs typeface="Britannic Bold" charset="0"/>
              </a:rPr>
              <a:t>HB</a:t>
            </a:r>
          </a:p>
        </p:txBody>
      </p:sp>
    </p:spTree>
    <p:extLst>
      <p:ext uri="{BB962C8B-B14F-4D97-AF65-F5344CB8AC3E}">
        <p14:creationId xmlns:p14="http://schemas.microsoft.com/office/powerpoint/2010/main" val="130709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5484" y="559297"/>
            <a:ext cx="10515600" cy="5292863"/>
          </a:xfrm>
        </p:spPr>
        <p:txBody>
          <a:bodyPr>
            <a:normAutofit fontScale="90000"/>
          </a:bodyPr>
          <a:lstStyle/>
          <a:p>
            <a:r>
              <a:rPr lang="nl-NL" dirty="0">
                <a:latin typeface="+mn-lt"/>
              </a:rPr>
              <a:t>In jurisprudentie, literatuur, handreikingen en richtlijnen bestaat er er geen juridisch definitie (in de wet) voor hoofdbehandelaar(schap).</a:t>
            </a:r>
            <a:br>
              <a:rPr lang="nl-NL" dirty="0">
                <a:latin typeface="+mn-lt"/>
              </a:rPr>
            </a:br>
            <a:r>
              <a:rPr lang="nl-NL" sz="1300" i="1" dirty="0"/>
              <a:t>Scriptie Babette Vermeulen - ‎2015</a:t>
            </a:r>
            <a:r>
              <a:rPr lang="nl-NL" i="1" dirty="0"/>
              <a:t/>
            </a:r>
            <a:br>
              <a:rPr lang="nl-NL" i="1" dirty="0"/>
            </a:br>
            <a:r>
              <a:rPr lang="nl-NL" dirty="0">
                <a:latin typeface="+mn-lt"/>
              </a:rPr>
              <a:t/>
            </a:r>
            <a:br>
              <a:rPr lang="nl-NL" dirty="0">
                <a:latin typeface="+mn-lt"/>
              </a:rPr>
            </a:br>
            <a:r>
              <a:rPr lang="nl-NL" dirty="0">
                <a:latin typeface="+mn-lt"/>
              </a:rPr>
              <a:t/>
            </a:r>
            <a:br>
              <a:rPr lang="nl-NL" dirty="0">
                <a:latin typeface="+mn-lt"/>
              </a:rPr>
            </a:br>
            <a:r>
              <a:rPr lang="nl-NL" dirty="0">
                <a:latin typeface="+mn-lt"/>
              </a:rPr>
              <a:t>‘Hoofdbehandelaar’ is ruim 10 jaar geleden door de tuchtcolleges geïntroduceerd, zonder dat deze term een wettelijke basis heeft.</a:t>
            </a:r>
            <a:br>
              <a:rPr lang="nl-NL" dirty="0">
                <a:latin typeface="+mn-lt"/>
              </a:rPr>
            </a:br>
            <a:r>
              <a:rPr lang="nl-NL" sz="1300" i="1" dirty="0" err="1"/>
              <a:t>Prof.mr.dr</a:t>
            </a:r>
            <a:r>
              <a:rPr lang="nl-NL" sz="1300" i="1" dirty="0"/>
              <a:t>. A.C. Hendriks, jurist, Tijdschrift </a:t>
            </a:r>
            <a:r>
              <a:rPr lang="nl-NL" sz="1300" i="1" dirty="0" err="1"/>
              <a:t>Geneeskd</a:t>
            </a:r>
            <a:r>
              <a:rPr lang="nl-NL" sz="1300" i="1" dirty="0"/>
              <a:t>. 2018;162 </a:t>
            </a:r>
            <a:r>
              <a:rPr lang="nl-NL" sz="1300" b="1" dirty="0"/>
              <a:t/>
            </a:r>
            <a:br>
              <a:rPr lang="nl-NL" sz="1300" b="1" dirty="0"/>
            </a:br>
            <a:endParaRPr lang="nl-NL" sz="1300" b="1" dirty="0"/>
          </a:p>
        </p:txBody>
      </p:sp>
    </p:spTree>
    <p:extLst>
      <p:ext uri="{BB962C8B-B14F-4D97-AF65-F5344CB8AC3E}">
        <p14:creationId xmlns:p14="http://schemas.microsoft.com/office/powerpoint/2010/main" val="105582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a:xfrm>
            <a:off x="378823" y="1193120"/>
            <a:ext cx="11495313" cy="3690937"/>
          </a:xfrm>
        </p:spPr>
        <p:txBody>
          <a:bodyPr>
            <a:noAutofit/>
          </a:bodyPr>
          <a:lstStyle/>
          <a:p>
            <a:endParaRPr lang="nl-NL" sz="2800" dirty="0"/>
          </a:p>
          <a:p>
            <a:r>
              <a:rPr lang="nl-NL" sz="4000" i="1" dirty="0">
                <a:solidFill>
                  <a:schemeClr val="tx1"/>
                </a:solidFill>
              </a:rPr>
              <a:t>”Kan de hoofdbehandelaar tuchtrechtelijk aansprakelijk worden gesteld voor fouten gemaakt in de uitoefening van zijn taken als hoofdbehandelaar of voor fouten gemaakt door anderen tijdens de samenwerking?”</a:t>
            </a:r>
          </a:p>
          <a:p>
            <a:r>
              <a:rPr lang="nl-NL" sz="1100" i="1" dirty="0">
                <a:solidFill>
                  <a:schemeClr val="tx1"/>
                </a:solidFill>
              </a:rPr>
              <a:t>Scriptie Babette Vermeulen - ‎2015</a:t>
            </a:r>
          </a:p>
        </p:txBody>
      </p:sp>
    </p:spTree>
    <p:extLst>
      <p:ext uri="{BB962C8B-B14F-4D97-AF65-F5344CB8AC3E}">
        <p14:creationId xmlns:p14="http://schemas.microsoft.com/office/powerpoint/2010/main" val="1611247065"/>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21848</TotalTime>
  <Words>2318</Words>
  <Application>Microsoft Macintosh PowerPoint</Application>
  <PresentationFormat>Breedbeeld</PresentationFormat>
  <Paragraphs>203</Paragraphs>
  <Slides>50</Slides>
  <Notes>1</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50</vt:i4>
      </vt:variant>
    </vt:vector>
  </HeadingPairs>
  <TitlesOfParts>
    <vt:vector size="57" baseType="lpstr">
      <vt:lpstr>Britannic Bold</vt:lpstr>
      <vt:lpstr>Calibri</vt:lpstr>
      <vt:lpstr>Calibri Light</vt:lpstr>
      <vt:lpstr>Symbol</vt:lpstr>
      <vt:lpstr>Times New Roman</vt:lpstr>
      <vt:lpstr>Arial</vt:lpstr>
      <vt:lpstr>Office-thema</vt:lpstr>
      <vt:lpstr>HOOFDBEHANDELAARSCHAP IN DAGBEHANDELING Het voorbeeld van de geopereerde patiënt</vt:lpstr>
      <vt:lpstr>PowerPoint-presentatie</vt:lpstr>
      <vt:lpstr>Een liesbreuk in dagbehandeling: een voorbeeld</vt:lpstr>
      <vt:lpstr>Door de taakherschikking, marktwerking, kan een patiënt worden geopereerd zonder of nauwelijks een arts gezien te hebben. </vt:lpstr>
      <vt:lpstr>Is er nog steeds een piloot in het vliegtuig?  </vt:lpstr>
      <vt:lpstr>HOOFDBEHANDELAAR : DEFINITIE</vt:lpstr>
      <vt:lpstr>PowerPoint-presentatie</vt:lpstr>
      <vt:lpstr>In jurisprudentie, literatuur, handreikingen en richtlijnen bestaat er er geen juridisch definitie (in de wet) voor hoofdbehandelaar(schap). Scriptie Babette Vermeulen - ‎2015   ‘Hoofdbehandelaar’ is ruim 10 jaar geleden door de tuchtcolleges geïntroduceerd, zonder dat deze term een wettelijke basis heeft. Prof.mr.dr. A.C. Hendriks, jurist, Tijdschrift Geneeskd. 2018;162  </vt:lpstr>
      <vt:lpstr>PowerPoint-presentatie</vt:lpstr>
      <vt:lpstr>WAAROM EEN HOOFDBEHANDELAAR?</vt:lpstr>
      <vt:lpstr>PowerPoint-presentatie</vt:lpstr>
      <vt:lpstr>PowerPoint-presentatie</vt:lpstr>
      <vt:lpstr>PowerPoint-presentatie</vt:lpstr>
      <vt:lpstr>PowerPoint-presentatie</vt:lpstr>
      <vt:lpstr>DOELEN</vt:lpstr>
      <vt:lpstr>DE UITZONDERING VAN UMC’s</vt:lpstr>
      <vt:lpstr>Samenvattend  </vt:lpstr>
      <vt:lpstr>Hoofdbehandelaar / Medebehandelaar / Consulent</vt:lpstr>
      <vt:lpstr>Uitspraak Centraal Tuchtcollege 03 februari 2015</vt:lpstr>
      <vt:lpstr>De 10 minimumeisen van de IGJ</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Verantwoordelijkheden en bevoegdheden</vt:lpstr>
      <vt:lpstr>Verantwoordelijkheden en bevoegdheden hoofdbehandelaar </vt:lpstr>
      <vt:lpstr>MEERDERE HOOFDBEHANDELAARS?  </vt:lpstr>
      <vt:lpstr>De andere taken  kunnen worden gedelegeerd aan de zorgcoördinator en aanspreekpunt.  </vt:lpstr>
      <vt:lpstr>Het risico van delegeren</vt:lpstr>
      <vt:lpstr>De medebehandelaar (meestal op OK = de anesthesioloog)</vt:lpstr>
      <vt:lpstr>Verantwoordelijkheden en bevoegdheden medebehandelaar </vt:lpstr>
      <vt:lpstr>Verantwoordelijkheden en bevoegdheden medebehandelaar </vt:lpstr>
      <vt:lpstr>Verantwoordelijkheden en bevoegdheden medebehandelaar </vt:lpstr>
      <vt:lpstr>PowerPoint-presentatie</vt:lpstr>
      <vt:lpstr>Verantwoordelijkheden en bevoegdheden van de verpleging </vt:lpstr>
      <vt:lpstr> Verantwoordelijkheden en bevoegdheden Zorgcoördinator </vt:lpstr>
      <vt:lpstr>Verantwoordelijkheden en bevoegdheden aanspreekpunt </vt:lpstr>
      <vt:lpstr>Verantwoordelijkheden en bevoegdheden consulent </vt:lpstr>
      <vt:lpstr>Verantwoordelijkheden en bevoegdheden waarnemer </vt:lpstr>
      <vt:lpstr>Verantwoordelijkheden en bevoegdheden AIOS en ANIOS </vt:lpstr>
      <vt:lpstr>Wie bepaalt of een patiënt in dagbehandeling geopereerd mag worden?</vt:lpstr>
      <vt:lpstr>Weinig landen hebben duidelijke richtlijnen “operatie in dagbehandeling”.  Tijd om wat aan te doen?</vt:lpstr>
      <vt:lpstr>Conclusie</vt:lpstr>
      <vt:lpstr>Dank 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HOOFDBEHANDELAARSCHAP IN DAGBEHANDELING</dc:title>
  <dc:creator>Xavier Falieres</dc:creator>
  <cp:lastModifiedBy>Xavier Falieres</cp:lastModifiedBy>
  <cp:revision>135</cp:revision>
  <dcterms:created xsi:type="dcterms:W3CDTF">2018-11-17T08:15:52Z</dcterms:created>
  <dcterms:modified xsi:type="dcterms:W3CDTF">2018-12-09T16:50:27Z</dcterms:modified>
</cp:coreProperties>
</file>