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chemeClr val="accent1"/>
      </a:buClr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accent1"/>
      </a:buClr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accent1"/>
      </a:buClr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accent1"/>
      </a:buClr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accent1"/>
      </a:buClr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C00"/>
    <a:srgbClr val="231F73"/>
    <a:srgbClr val="87898B"/>
    <a:srgbClr val="000000"/>
    <a:srgbClr val="005D77"/>
    <a:srgbClr val="005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/>
            </a:lvl1pPr>
          </a:lstStyle>
          <a:p>
            <a:fld id="{B9C3F9BC-E256-4F94-BE9F-4AEF1CE404C1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/>
            </a:lvl1pPr>
          </a:lstStyle>
          <a:p>
            <a:fld id="{41E88810-1010-4949-94F2-BBB1B1398265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752600" y="2971800"/>
            <a:ext cx="6781800" cy="76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7338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4478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248400"/>
            <a:ext cx="67818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960F6D-C15D-45BF-8851-AD67A2A55135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43650" y="914400"/>
            <a:ext cx="1962150" cy="5029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5734050" cy="5029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AB4623-6421-4A7E-9D1B-80F2004F4987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350CD-CBFF-4786-9E39-266C4475F251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715B73-16A6-43FF-A586-AA083CBE8D65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2F13A9-B7B5-4302-946A-1D9EB3BF7A71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53412D-C92E-4A84-91A8-CB77A953138C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395F1F-47D6-4D38-8CB7-AD7416604D0A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D85086-ACDE-475E-8C98-6C60759BF6C8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E96893-A43A-4CC8-9B3A-73C69E5099C8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B7B19D-5926-4B96-9A6E-F07C4F7240DA}" type="slidenum">
              <a:rPr lang="en-US"/>
              <a:pPr/>
              <a:t>‹nr.›</a:t>
            </a:fld>
            <a:endParaRPr lang="en-US" sz="1200">
              <a:latin typeface="Times New Roman" charset="0"/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fld id="{4F7D8547-59D1-47CA-A361-104B091C6B1D}" type="slidenum">
              <a:rPr lang="en-US"/>
              <a:pPr/>
              <a:t>‹nr.›</a:t>
            </a:fld>
            <a:endParaRPr lang="en-US" sz="1200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84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248400"/>
            <a:ext cx="647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BC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800" b="1">
          <a:solidFill>
            <a:srgbClr val="231F73"/>
          </a:solidFill>
          <a:latin typeface="+mn-lt"/>
          <a:ea typeface="+mn-ea"/>
          <a:cs typeface="+mn-cs"/>
        </a:defRPr>
      </a:lvl1pPr>
      <a:lvl2pPr marL="819150" indent="-28575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–"/>
        <a:defRPr sz="2400" b="1">
          <a:solidFill>
            <a:srgbClr val="231F73"/>
          </a:solidFill>
          <a:latin typeface="+mn-lt"/>
        </a:defRPr>
      </a:lvl2pPr>
      <a:lvl3pPr marL="123825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400" b="1">
          <a:solidFill>
            <a:srgbClr val="231F73"/>
          </a:solidFill>
          <a:latin typeface="+mn-lt"/>
        </a:defRPr>
      </a:lvl3pPr>
      <a:lvl4pPr marL="20764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4pPr>
      <a:lvl5pPr marL="24955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5pPr>
      <a:lvl6pPr marL="29527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6pPr>
      <a:lvl7pPr marL="34099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7pPr>
      <a:lvl8pPr marL="38671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8pPr>
      <a:lvl9pPr marL="432435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rgbClr val="231F73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HagaZiekenhuis is ontstaan uit een fusie van het Juliana Kinderziekenhuis, het Rode Kruis Ziekenhuis en Ziekenhuis Leyenburg.</a:t>
            </a:r>
            <a:endParaRPr lang="en-US" b="0">
              <a:latin typeface="Times New Roman" charset="0"/>
            </a:endParaRPr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Spoed Interventie Team</a:t>
            </a:r>
            <a:endParaRPr lang="nl-NL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 err="1" smtClean="0"/>
              <a:t>Haga</a:t>
            </a:r>
            <a:r>
              <a:rPr lang="nl-NL" sz="2400" dirty="0" smtClean="0"/>
              <a:t> ziekenhuis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OPROEP CRITERIA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Ademhalingsfeq</a:t>
            </a:r>
            <a:r>
              <a:rPr lang="nl-NL" dirty="0" smtClean="0"/>
              <a:t> &lt;9 of &gt;30 per minuut</a:t>
            </a:r>
          </a:p>
          <a:p>
            <a:r>
              <a:rPr lang="nl-NL" dirty="0" smtClean="0"/>
              <a:t>O2 </a:t>
            </a:r>
            <a:r>
              <a:rPr lang="nl-NL" dirty="0" err="1" smtClean="0"/>
              <a:t>sat</a:t>
            </a:r>
            <a:r>
              <a:rPr lang="nl-NL" dirty="0" smtClean="0"/>
              <a:t> &lt;90% ondanks O2 toediening</a:t>
            </a:r>
          </a:p>
          <a:p>
            <a:r>
              <a:rPr lang="nl-NL" dirty="0" smtClean="0"/>
              <a:t>Verandering van hartritme &lt;40 of&gt;130</a:t>
            </a:r>
          </a:p>
          <a:p>
            <a:r>
              <a:rPr lang="nl-NL" dirty="0" smtClean="0"/>
              <a:t>Verandering van </a:t>
            </a:r>
            <a:r>
              <a:rPr lang="nl-NL" dirty="0" err="1" smtClean="0"/>
              <a:t>syst</a:t>
            </a:r>
            <a:r>
              <a:rPr lang="nl-NL" dirty="0" smtClean="0"/>
              <a:t> bloeddruk &lt;70 of &gt;200 </a:t>
            </a:r>
            <a:r>
              <a:rPr lang="nl-NL" dirty="0" err="1" smtClean="0"/>
              <a:t>mmHg</a:t>
            </a:r>
            <a:endParaRPr lang="nl-NL" dirty="0" smtClean="0"/>
          </a:p>
          <a:p>
            <a:r>
              <a:rPr lang="nl-NL" dirty="0" smtClean="0"/>
              <a:t>Verandering van bewustzijn</a:t>
            </a:r>
          </a:p>
          <a:p>
            <a:r>
              <a:rPr lang="nl-NL" dirty="0" err="1" smtClean="0"/>
              <a:t>Anurie</a:t>
            </a:r>
            <a:r>
              <a:rPr lang="nl-NL" dirty="0" smtClean="0"/>
              <a:t> &lt;30 ml per 4 uur</a:t>
            </a:r>
          </a:p>
          <a:p>
            <a:r>
              <a:rPr lang="nl-NL" dirty="0" smtClean="0"/>
              <a:t>Temp &lt;35,1 of &gt; 37,5 gr Celsius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vitale parameter, maar zeer </a:t>
            </a:r>
            <a:r>
              <a:rPr lang="nl-NL" dirty="0" smtClean="0"/>
              <a:t>belangrijk alarm signaal </a:t>
            </a:r>
            <a:r>
              <a:rPr lang="nl-NL" dirty="0" smtClean="0"/>
              <a:t>is “ongerustheid”van verpleegkundige of arts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11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WERKWIJZE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 x per 24 uur de EWS score afnemen volgens de ABCDEF methodiek</a:t>
            </a:r>
          </a:p>
          <a:p>
            <a:r>
              <a:rPr lang="nl-NL" dirty="0" smtClean="0"/>
              <a:t>Na operatie iedere 2 uur EWS score afnemen</a:t>
            </a:r>
          </a:p>
          <a:p>
            <a:r>
              <a:rPr lang="nl-NL" dirty="0" smtClean="0"/>
              <a:t>Afhankelijk van de score moet dit vaker herhaald worden</a:t>
            </a:r>
          </a:p>
          <a:p>
            <a:r>
              <a:rPr lang="nl-NL" dirty="0" smtClean="0"/>
              <a:t>Op basis van de score wordt de oproep procedure opgestart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9516" y="1828800"/>
            <a:ext cx="5470568" cy="411480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 met een verplichte SIT/EWS </a:t>
            </a:r>
            <a:r>
              <a:rPr lang="nl-NL" dirty="0" err="1" smtClean="0"/>
              <a:t>trainingsdag</a:t>
            </a:r>
            <a:endParaRPr lang="nl-NL" dirty="0" smtClean="0"/>
          </a:p>
          <a:p>
            <a:r>
              <a:rPr lang="nl-NL" dirty="0" smtClean="0"/>
              <a:t>Jaarlijks herhaling door E-learning en halve dag scholing</a:t>
            </a:r>
          </a:p>
          <a:p>
            <a:r>
              <a:rPr lang="nl-NL" dirty="0" smtClean="0"/>
              <a:t>Nabespreken van SIT oproep met IC verpleegkundige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 Dagbehandeling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Verpleegkundige volgen jaarlijks de verplichte scholing</a:t>
            </a:r>
          </a:p>
          <a:p>
            <a:r>
              <a:rPr lang="nl-NL" dirty="0" smtClean="0"/>
              <a:t>Bij OK patiënten wordt voor verlaten van de </a:t>
            </a:r>
            <a:r>
              <a:rPr lang="nl-NL" dirty="0" err="1" smtClean="0"/>
              <a:t>recovery</a:t>
            </a:r>
            <a:r>
              <a:rPr lang="nl-NL" dirty="0" smtClean="0"/>
              <a:t> de EWS score afgenomen</a:t>
            </a:r>
          </a:p>
          <a:p>
            <a:r>
              <a:rPr lang="nl-NL" dirty="0" smtClean="0"/>
              <a:t>Op dagbehandeling alleen EWS score op indicatie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Patiënten zijn veelal binnen 3 uur na uitleiding met ontslag</a:t>
            </a:r>
          </a:p>
          <a:p>
            <a:r>
              <a:rPr lang="nl-NL" dirty="0" smtClean="0"/>
              <a:t>Als OK patiënt niet lekker is, overleg anesthesioloog en </a:t>
            </a:r>
            <a:r>
              <a:rPr lang="nl-NL" dirty="0" err="1" smtClean="0"/>
              <a:t>evt</a:t>
            </a:r>
            <a:r>
              <a:rPr lang="nl-NL" dirty="0" smtClean="0"/>
              <a:t> direct retour </a:t>
            </a:r>
            <a:r>
              <a:rPr lang="nl-NL" dirty="0" err="1" smtClean="0"/>
              <a:t>recovery</a:t>
            </a:r>
            <a:endParaRPr lang="nl-NL" dirty="0" smtClean="0"/>
          </a:p>
          <a:p>
            <a:r>
              <a:rPr lang="nl-NL" dirty="0" smtClean="0"/>
              <a:t>Bij contact </a:t>
            </a:r>
            <a:r>
              <a:rPr lang="nl-NL" smtClean="0"/>
              <a:t>met arts; </a:t>
            </a:r>
            <a:r>
              <a:rPr lang="nl-NL" dirty="0" smtClean="0"/>
              <a:t>gesprek volgens de SBARR methode voor </a:t>
            </a:r>
            <a:r>
              <a:rPr lang="nl-NL" smtClean="0"/>
              <a:t>betere communicatie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r>
              <a:rPr lang="nl-NL" dirty="0" smtClean="0"/>
              <a:t>Doel</a:t>
            </a:r>
          </a:p>
          <a:p>
            <a:r>
              <a:rPr lang="nl-NL" dirty="0" smtClean="0"/>
              <a:t>Indicatie</a:t>
            </a:r>
          </a:p>
          <a:p>
            <a:r>
              <a:rPr lang="nl-NL" dirty="0" smtClean="0"/>
              <a:t>Contra indicatie</a:t>
            </a:r>
          </a:p>
          <a:p>
            <a:r>
              <a:rPr lang="nl-NL" dirty="0" smtClean="0"/>
              <a:t>SIT Team samenstelling</a:t>
            </a:r>
          </a:p>
          <a:p>
            <a:r>
              <a:rPr lang="nl-NL" dirty="0" smtClean="0"/>
              <a:t>Oproep criteria</a:t>
            </a:r>
          </a:p>
          <a:p>
            <a:r>
              <a:rPr lang="nl-NL" dirty="0" smtClean="0"/>
              <a:t>Werkwijze</a:t>
            </a:r>
          </a:p>
          <a:p>
            <a:r>
              <a:rPr lang="nl-NL" dirty="0" smtClean="0"/>
              <a:t>Scholing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SIT op de Dagbehandeling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2,9% vd patiënten krijgen te maken met potentieel vermijdbare schade</a:t>
            </a:r>
          </a:p>
          <a:p>
            <a:r>
              <a:rPr lang="nl-NL" dirty="0" smtClean="0"/>
              <a:t>Alle ziekenhuizen moeten voor 2012 een </a:t>
            </a:r>
            <a:r>
              <a:rPr lang="nl-NL" dirty="0" err="1" smtClean="0"/>
              <a:t>Veiligeheids</a:t>
            </a:r>
            <a:r>
              <a:rPr lang="nl-NL" dirty="0" smtClean="0"/>
              <a:t> </a:t>
            </a:r>
            <a:r>
              <a:rPr lang="nl-NL" dirty="0" smtClean="0"/>
              <a:t>management Systeem implementeren</a:t>
            </a:r>
          </a:p>
          <a:p>
            <a:r>
              <a:rPr lang="nl-NL" dirty="0" err="1" smtClean="0"/>
              <a:t>Haga</a:t>
            </a:r>
            <a:r>
              <a:rPr lang="nl-NL" dirty="0" smtClean="0"/>
              <a:t> implementeert in 2012 SIS spoed interventie systeem. Na overgang in chipsoft EWS genoemd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warning</a:t>
            </a:r>
            <a:r>
              <a:rPr lang="nl-NL" dirty="0" smtClean="0"/>
              <a:t> system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verpleegkundigen worden in 1 dag geschoold en krijgen een zakkaartje met aan de ene kant EWS en aan de andere kant de SBARR methode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5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Vroegtijdige signalering van vitaal bedreigde patiënten</a:t>
            </a:r>
          </a:p>
          <a:p>
            <a:r>
              <a:rPr lang="nl-NL" dirty="0" smtClean="0"/>
              <a:t>Vroegtijdige herkenning, snelle diagnostiek en behandeling met als doel stabilisatie van de vitale functies</a:t>
            </a:r>
          </a:p>
          <a:p>
            <a:r>
              <a:rPr lang="nl-NL" dirty="0" smtClean="0"/>
              <a:t>Het verminderen van het aantal </a:t>
            </a:r>
            <a:r>
              <a:rPr lang="nl-NL" dirty="0" err="1" smtClean="0"/>
              <a:t>reanimaties</a:t>
            </a:r>
            <a:r>
              <a:rPr lang="nl-NL" dirty="0" smtClean="0"/>
              <a:t> en IC opname`s</a:t>
            </a:r>
          </a:p>
          <a:p>
            <a:r>
              <a:rPr lang="nl-NL" dirty="0" err="1" smtClean="0"/>
              <a:t>Kwaliteits</a:t>
            </a:r>
            <a:r>
              <a:rPr lang="nl-NL" dirty="0" smtClean="0"/>
              <a:t> verbetering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Plotselinge verstoring in de vitale functies.</a:t>
            </a:r>
          </a:p>
          <a:p>
            <a:r>
              <a:rPr lang="nl-NL" dirty="0" smtClean="0"/>
              <a:t> indien beleid vd eigen specialist niet afdoende is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SIT adviseert, ondersteunt en behandelt op consultatieve basis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7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CONTRA INDICATIE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Adem, Hartstilstand, hierbij wordt het reanimatieteam gebeld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 TEAM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IC verpleegkundige</a:t>
            </a:r>
          </a:p>
          <a:p>
            <a:r>
              <a:rPr lang="nl-NL" dirty="0" smtClean="0"/>
              <a:t>IC arts met een </a:t>
            </a:r>
            <a:r>
              <a:rPr lang="nl-NL" dirty="0" err="1" smtClean="0"/>
              <a:t>intensivist</a:t>
            </a:r>
            <a:r>
              <a:rPr lang="nl-NL" dirty="0" smtClean="0"/>
              <a:t> als achterwacht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50CD-CBFF-4786-9E39-266C4475F251}" type="slidenum">
              <a:rPr lang="en-US" smtClean="0"/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HagaZiekenhuis is ontstaan uit een fusie van het Juliana Kinderziekenhuis, het Rode Kruis Ziekenhuis en Ziekenhuis Leyenburg.</a:t>
            </a:r>
            <a:endParaRPr lang="en-US" b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co presentatie Haga blauw">
  <a:themeElements>
    <a:clrScheme name="">
      <a:dk1>
        <a:srgbClr val="231F73"/>
      </a:dk1>
      <a:lt1>
        <a:srgbClr val="FFFFFF"/>
      </a:lt1>
      <a:dk2>
        <a:srgbClr val="69BC00"/>
      </a:dk2>
      <a:lt2>
        <a:srgbClr val="9FA2A3"/>
      </a:lt2>
      <a:accent1>
        <a:srgbClr val="231F73"/>
      </a:accent1>
      <a:accent2>
        <a:srgbClr val="8E0006"/>
      </a:accent2>
      <a:accent3>
        <a:srgbClr val="FFFFFF"/>
      </a:accent3>
      <a:accent4>
        <a:srgbClr val="1C1961"/>
      </a:accent4>
      <a:accent5>
        <a:srgbClr val="ACABBC"/>
      </a:accent5>
      <a:accent6>
        <a:srgbClr val="800005"/>
      </a:accent6>
      <a:hlink>
        <a:srgbClr val="FF8D40"/>
      </a:hlink>
      <a:folHlink>
        <a:srgbClr val="9FA2A3"/>
      </a:folHlink>
    </a:clrScheme>
    <a:fontScheme name="Office-t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-thema 1">
        <a:dk1>
          <a:srgbClr val="9FA2A3"/>
        </a:dk1>
        <a:lt1>
          <a:srgbClr val="FFFFFF"/>
        </a:lt1>
        <a:dk2>
          <a:srgbClr val="004849"/>
        </a:dk2>
        <a:lt2>
          <a:srgbClr val="FFFFFF"/>
        </a:lt2>
        <a:accent1>
          <a:srgbClr val="5A8AE3"/>
        </a:accent1>
        <a:accent2>
          <a:srgbClr val="FFDD00"/>
        </a:accent2>
        <a:accent3>
          <a:srgbClr val="AAB1B1"/>
        </a:accent3>
        <a:accent4>
          <a:srgbClr val="DADADA"/>
        </a:accent4>
        <a:accent5>
          <a:srgbClr val="B5C4EF"/>
        </a:accent5>
        <a:accent6>
          <a:srgbClr val="E7C800"/>
        </a:accent6>
        <a:hlink>
          <a:srgbClr val="FF8D40"/>
        </a:hlink>
        <a:folHlink>
          <a:srgbClr val="9FA2A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blanco presentatie Haga blauw</Template>
  <TotalTime>45</TotalTime>
  <Words>681</Words>
  <Application>Microsoft Office PowerPoint</Application>
  <PresentationFormat>Diavoorstelling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blanco presentatie Haga blauw</vt:lpstr>
      <vt:lpstr>Spoed Interventie Team</vt:lpstr>
      <vt:lpstr>PowerPoint-presentatie</vt:lpstr>
      <vt:lpstr>PowerPoint-presentatie</vt:lpstr>
      <vt:lpstr>Inleiding</vt:lpstr>
      <vt:lpstr>PowerPoint-presentatie</vt:lpstr>
      <vt:lpstr>DOEL</vt:lpstr>
      <vt:lpstr>INDICATIE</vt:lpstr>
      <vt:lpstr>CONTRA INDICATIE</vt:lpstr>
      <vt:lpstr>SIT TEAM</vt:lpstr>
      <vt:lpstr>OPROEP CRITERIA</vt:lpstr>
      <vt:lpstr>PowerPoint-presentatie</vt:lpstr>
      <vt:lpstr>WERKWIJZE</vt:lpstr>
      <vt:lpstr>PowerPoint-presentatie</vt:lpstr>
      <vt:lpstr>SCHOLING</vt:lpstr>
      <vt:lpstr>SIT Dagbehandeling</vt:lpstr>
      <vt:lpstr>PowerPoint-presentatie</vt:lpstr>
    </vt:vector>
  </TitlesOfParts>
  <Company>HagaZiekenhuis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I.Nadorp</dc:creator>
  <cp:lastModifiedBy>I.Nadorp</cp:lastModifiedBy>
  <cp:revision>8</cp:revision>
  <dcterms:created xsi:type="dcterms:W3CDTF">2017-03-20T13:13:02Z</dcterms:created>
  <dcterms:modified xsi:type="dcterms:W3CDTF">2018-03-22T07:31:52Z</dcterms:modified>
</cp:coreProperties>
</file>